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61" r:id="rId7"/>
    <p:sldId id="259" r:id="rId8"/>
    <p:sldId id="260" r:id="rId9"/>
    <p:sldId id="265" r:id="rId10"/>
    <p:sldId id="264" r:id="rId11"/>
    <p:sldId id="269" r:id="rId12"/>
    <p:sldId id="271" r:id="rId13"/>
    <p:sldId id="298" r:id="rId14"/>
    <p:sldId id="268" r:id="rId15"/>
    <p:sldId id="267" r:id="rId16"/>
    <p:sldId id="284" r:id="rId17"/>
    <p:sldId id="272" r:id="rId18"/>
    <p:sldId id="278" r:id="rId19"/>
    <p:sldId id="316" r:id="rId20"/>
    <p:sldId id="318" r:id="rId21"/>
    <p:sldId id="339" r:id="rId22"/>
    <p:sldId id="274" r:id="rId23"/>
    <p:sldId id="277" r:id="rId24"/>
    <p:sldId id="283" r:id="rId25"/>
    <p:sldId id="285" r:id="rId26"/>
    <p:sldId id="286" r:id="rId27"/>
    <p:sldId id="287" r:id="rId28"/>
    <p:sldId id="273" r:id="rId29"/>
    <p:sldId id="288" r:id="rId30"/>
    <p:sldId id="289" r:id="rId31"/>
    <p:sldId id="334" r:id="rId32"/>
    <p:sldId id="335" r:id="rId33"/>
    <p:sldId id="336" r:id="rId34"/>
    <p:sldId id="355" r:id="rId35"/>
    <p:sldId id="356" r:id="rId36"/>
    <p:sldId id="357" r:id="rId37"/>
    <p:sldId id="358" r:id="rId38"/>
    <p:sldId id="359" r:id="rId39"/>
    <p:sldId id="361" r:id="rId40"/>
    <p:sldId id="362" r:id="rId41"/>
    <p:sldId id="360" r:id="rId42"/>
    <p:sldId id="363" r:id="rId43"/>
    <p:sldId id="33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DB15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microsoft.com/office/2007/relationships/media" Target="file:///C:\Users\mande\Desktop\videos\dog_00.mp4" TargetMode="External"/><Relationship Id="rId1" Type="http://schemas.openxmlformats.org/officeDocument/2006/relationships/video" Target="file:///C:\Users\mande\Desktop\videos\dog_00.mp4" TargetMode="Externa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microsoft.com/office/2007/relationships/media" Target="file:///C:\Users\mande\Desktop\videos\hill_castle00.mp4" TargetMode="External"/><Relationship Id="rId1" Type="http://schemas.openxmlformats.org/officeDocument/2006/relationships/video" Target="file:///C:\Users\mande\Desktop\videos\hill_castle00.mp4" TargetMode="Externa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localhost:8888/lab/tree/cGAN/henri/Test_Resnet_object_detection.ipynb" TargetMode="Externa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7.png"/><Relationship Id="rId7" Type="http://schemas.openxmlformats.org/officeDocument/2006/relationships/image" Target="../media/image56.png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9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0.png"/><Relationship Id="rId2" Type="http://schemas.microsoft.com/office/2007/relationships/media" Target="file:///C:\Users\mande\Desktop\videos\hill_castle_05_avgpool.mp4" TargetMode="External"/><Relationship Id="rId1" Type="http://schemas.openxmlformats.org/officeDocument/2006/relationships/video" Target="file:///C:\Users\mande\Desktop\videos\hill_castle_05_avgpool.mp4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://localhost:8888/lab/tree/cGAN/henri/Test_RCF_edge_detection.ipynb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5.png"/><Relationship Id="rId3" Type="http://schemas.openxmlformats.org/officeDocument/2006/relationships/tags" Target="../tags/tag2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5.jpe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8.png"/><Relationship Id="rId2" Type="http://schemas.microsoft.com/office/2007/relationships/media" Target="file:///C:\Users\mande\Desktop\videos\oak_rcf_053.mp4" TargetMode="External"/><Relationship Id="rId1" Type="http://schemas.openxmlformats.org/officeDocument/2006/relationships/video" Target="file:///C:\Users\mande\Desktop\videos\oak_rcf_053.mp4" TargetMode="Externa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jpeg"/><Relationship Id="rId8" Type="http://schemas.openxmlformats.org/officeDocument/2006/relationships/image" Target="../media/image13.jpeg"/><Relationship Id="rId7" Type="http://schemas.openxmlformats.org/officeDocument/2006/relationships/image" Target="../media/image12.jpe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6" Type="http://schemas.openxmlformats.org/officeDocument/2006/relationships/slideLayout" Target="../slideLayouts/slideLayout4.xml"/><Relationship Id="rId15" Type="http://schemas.openxmlformats.org/officeDocument/2006/relationships/image" Target="../media/image20.png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jpeg"/><Relationship Id="rId10" Type="http://schemas.openxmlformats.org/officeDocument/2006/relationships/image" Target="../media/image15.jpeg"/><Relationship Id="rId1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9.png"/><Relationship Id="rId1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jpeg"/><Relationship Id="rId1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1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png"/><Relationship Id="rId1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3.jpeg"/><Relationship Id="rId1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4.png"/><Relationship Id="rId1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6.jpeg"/><Relationship Id="rId1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8.png"/><Relationship Id="rId1" Type="http://schemas.openxmlformats.org/officeDocument/2006/relationships/image" Target="../media/image77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9.jpeg"/><Relationship Id="rId1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24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1820" y="4333240"/>
            <a:ext cx="7428230" cy="1174115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Edge, Patch, AI Art</a:t>
            </a:r>
            <a:endParaRPr lang="en-US" b="1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1820" y="5587365"/>
            <a:ext cx="10830560" cy="82740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lang="en-US" sz="3600" b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A Journey of Theory, Code, Videos and Tons of Images!</a:t>
            </a:r>
            <a:endParaRPr lang="en-US" sz="3600" b="1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3098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10"/>
          </a:p>
        </p:txBody>
      </p:sp>
      <p:pic>
        <p:nvPicPr>
          <p:cNvPr id="3" name="dog_00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10"/>
          </a:p>
        </p:txBody>
      </p:sp>
      <p:pic>
        <p:nvPicPr>
          <p:cNvPr id="7" name="hill_castle00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>
              <a:lnSpc>
                <a:spcPct val="110000"/>
              </a:lnSpc>
            </a:pPr>
            <a:r>
              <a:rPr lang="en-US" sz="2000"/>
              <a:t>Problem Statement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GAN Basics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Regularization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Feature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Edge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Identity Loss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Model Architecture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Conclusions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References</a:t>
            </a:r>
            <a:endParaRPr lang="en-US" sz="2000"/>
          </a:p>
        </p:txBody>
      </p:sp>
      <p:pic>
        <p:nvPicPr>
          <p:cNvPr id="4" name="Content Placeholder 3" descr="iter_152000_2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18195" y="928370"/>
            <a:ext cx="3339465" cy="2225040"/>
          </a:xfrm>
          <a:prstGeom prst="rect">
            <a:avLst/>
          </a:prstGeom>
        </p:spPr>
      </p:pic>
      <p:pic>
        <p:nvPicPr>
          <p:cNvPr id="7" name="Picture 6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710" y="957580"/>
            <a:ext cx="3293110" cy="2195195"/>
          </a:xfrm>
          <a:prstGeom prst="rect">
            <a:avLst/>
          </a:prstGeom>
        </p:spPr>
      </p:pic>
      <p:pic>
        <p:nvPicPr>
          <p:cNvPr id="8" name="Content Placeholder 3" descr="iter_152000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2640" y="934720"/>
            <a:ext cx="3339465" cy="2225040"/>
          </a:xfrm>
          <a:prstGeom prst="rect">
            <a:avLst/>
          </a:prstGeom>
        </p:spPr>
      </p:pic>
      <p:pic>
        <p:nvPicPr>
          <p:cNvPr id="11" name="Picture 10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963930"/>
            <a:ext cx="3361055" cy="224028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871460" y="192151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71460" y="491363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iter_165450_2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40" y="3969385"/>
            <a:ext cx="3390900" cy="2089785"/>
          </a:xfrm>
          <a:prstGeom prst="rect">
            <a:avLst/>
          </a:prstGeom>
        </p:spPr>
      </p:pic>
      <p:pic>
        <p:nvPicPr>
          <p:cNvPr id="15" name="Picture 14" descr="oak-tree-201882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10" y="3972560"/>
            <a:ext cx="3385185" cy="208661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561465" y="3088640"/>
            <a:ext cx="19361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Feature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 u="sng"/>
                  <a:t>Intuition</a:t>
                </a:r>
                <a:r>
                  <a:rPr lang="en-US" sz="2000"/>
                  <a:t>: An apple in the photo must be recognizable as an apple in the painting too</a:t>
                </a:r>
                <a:endParaRPr lang="en-US" sz="2000"/>
              </a:p>
              <a:p>
                <a:r>
                  <a:rPr lang="en-US" sz="2000">
                    <a:sym typeface="+mn-ea"/>
                  </a:rPr>
                  <a:t>An object detector 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a deep learning model that tells us what objects are in an image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a vector-valued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𝑀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𝑘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∈ 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>
                  <a:buNone/>
                </a:pPr>
                <a:endParaRPr lang="en-US" sz="2000"/>
              </a:p>
              <a:p>
                <a:pPr marL="457200" lvl="1" indent="0">
                  <a:buNone/>
                </a:pPr>
                <a:r>
                  <a:rPr lang="en-US" sz="20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𝑘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/>
                  <a:t> is the probabily of a specific object is in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</m:oMath>
                </a14:m>
                <a:endParaRPr lang="en-US" sz="2000"/>
              </a:p>
              <a:p>
                <a:r>
                  <a:rPr lang="en-US" sz="2000"/>
                  <a:t>Add a penality term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𝑒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func>
                        <m:funcPr>
                          <m:ctrlPr>
                            <a:rPr lang="en-US" sz="2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log</m:t>
                          </m:r>
                        </m:fName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𝐷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)))</m:t>
                          </m:r>
                        </m:e>
                      </m:func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+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𝛼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∙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−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𝑀</m:t>
                              </m:r>
                              <m:d>
                                <m:dPr>
                                  <m:ctrlPr>
                                    <a:rPr lang="en-US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𝐺</m:t>
                                  </m:r>
                                  <m:d>
                                    <m:dPr>
                                      <m:ctrlPr>
                                        <a:rPr lang="en-US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>
                                          <a:latin typeface="Cambria Math" panose="02040503050406030204" charset="0"/>
                                          <a:cs typeface="Cambria Math" panose="02040503050406030204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𝐿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000"/>
              </a:p>
              <a:p>
                <a:endParaRPr lang="en-US" sz="171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/>
          <p:cNvGrpSpPr/>
          <p:nvPr/>
        </p:nvGrpSpPr>
        <p:grpSpPr>
          <a:xfrm>
            <a:off x="9784080" y="2602230"/>
            <a:ext cx="179070" cy="1796415"/>
            <a:chOff x="15408" y="4098"/>
            <a:chExt cx="282" cy="2829"/>
          </a:xfrm>
        </p:grpSpPr>
        <p:sp>
          <p:nvSpPr>
            <p:cNvPr id="3" name="Rectangles 2"/>
            <p:cNvSpPr/>
            <p:nvPr/>
          </p:nvSpPr>
          <p:spPr>
            <a:xfrm>
              <a:off x="15408" y="4098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" name="Rectangles 3"/>
            <p:cNvSpPr/>
            <p:nvPr/>
          </p:nvSpPr>
          <p:spPr>
            <a:xfrm>
              <a:off x="15408" y="4664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" name="Rectangles 4"/>
            <p:cNvSpPr/>
            <p:nvPr/>
          </p:nvSpPr>
          <p:spPr>
            <a:xfrm>
              <a:off x="15408" y="4381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" name="Rectangles 6"/>
            <p:cNvSpPr/>
            <p:nvPr/>
          </p:nvSpPr>
          <p:spPr>
            <a:xfrm>
              <a:off x="15408" y="4947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" name="Rectangles 7"/>
            <p:cNvSpPr/>
            <p:nvPr/>
          </p:nvSpPr>
          <p:spPr>
            <a:xfrm>
              <a:off x="15408" y="6645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9" name="Rectangles 8"/>
            <p:cNvSpPr/>
            <p:nvPr/>
          </p:nvSpPr>
          <p:spPr>
            <a:xfrm>
              <a:off x="15408" y="5230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0" name="Rectangles 9"/>
            <p:cNvSpPr/>
            <p:nvPr/>
          </p:nvSpPr>
          <p:spPr>
            <a:xfrm>
              <a:off x="15408" y="551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" name="Rectangles 10"/>
            <p:cNvSpPr/>
            <p:nvPr/>
          </p:nvSpPr>
          <p:spPr>
            <a:xfrm>
              <a:off x="15408" y="579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" name="Rectangles 11"/>
            <p:cNvSpPr/>
            <p:nvPr/>
          </p:nvSpPr>
          <p:spPr>
            <a:xfrm>
              <a:off x="15408" y="607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" name="Rectangles 12"/>
            <p:cNvSpPr/>
            <p:nvPr/>
          </p:nvSpPr>
          <p:spPr>
            <a:xfrm>
              <a:off x="15408" y="636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0629900" y="2602230"/>
            <a:ext cx="179070" cy="1796415"/>
            <a:chOff x="15408" y="4098"/>
            <a:chExt cx="282" cy="2829"/>
          </a:xfrm>
        </p:grpSpPr>
        <p:sp>
          <p:nvSpPr>
            <p:cNvPr id="16" name="Rectangles 15"/>
            <p:cNvSpPr/>
            <p:nvPr/>
          </p:nvSpPr>
          <p:spPr>
            <a:xfrm>
              <a:off x="15408" y="4098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" name="Rectangles 16"/>
            <p:cNvSpPr/>
            <p:nvPr/>
          </p:nvSpPr>
          <p:spPr>
            <a:xfrm>
              <a:off x="15408" y="4664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8" name="Rectangles 17"/>
            <p:cNvSpPr/>
            <p:nvPr/>
          </p:nvSpPr>
          <p:spPr>
            <a:xfrm>
              <a:off x="15408" y="4381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9" name="Rectangles 18"/>
            <p:cNvSpPr/>
            <p:nvPr/>
          </p:nvSpPr>
          <p:spPr>
            <a:xfrm>
              <a:off x="15408" y="4947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0" name="Rectangles 19"/>
            <p:cNvSpPr/>
            <p:nvPr/>
          </p:nvSpPr>
          <p:spPr>
            <a:xfrm>
              <a:off x="15408" y="6645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1" name="Rectangles 20"/>
            <p:cNvSpPr/>
            <p:nvPr/>
          </p:nvSpPr>
          <p:spPr>
            <a:xfrm>
              <a:off x="15408" y="5230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2" name="Rectangles 21"/>
            <p:cNvSpPr/>
            <p:nvPr/>
          </p:nvSpPr>
          <p:spPr>
            <a:xfrm>
              <a:off x="15408" y="551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3" name="Rectangles 22"/>
            <p:cNvSpPr/>
            <p:nvPr/>
          </p:nvSpPr>
          <p:spPr>
            <a:xfrm>
              <a:off x="15408" y="579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15408" y="607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15408" y="636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27" name="Straight Arrow Connector 26"/>
          <p:cNvCxnSpPr>
            <a:stCxn id="3" idx="3"/>
            <a:endCxn id="16" idx="1"/>
          </p:cNvCxnSpPr>
          <p:nvPr/>
        </p:nvCxnSpPr>
        <p:spPr>
          <a:xfrm>
            <a:off x="9963785" y="2692400"/>
            <a:ext cx="666115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9566275" y="2295525"/>
                <a:ext cx="461010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275" y="2295525"/>
                <a:ext cx="461010" cy="306705"/>
              </a:xfrm>
              <a:prstGeom prst="rect">
                <a:avLst/>
              </a:prstGeom>
              <a:blipFill rotWithShape="1">
                <a:blip r:embed="rId2"/>
                <a:stretch>
                  <a:fillRect r="-895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 Box 28"/>
              <p:cNvSpPr txBox="1"/>
              <p:nvPr/>
            </p:nvSpPr>
            <p:spPr>
              <a:xfrm>
                <a:off x="10314940" y="2282825"/>
                <a:ext cx="809625" cy="3327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charset="0"/>
                          <a:cs typeface="Cambria Math" panose="02040503050406030204" charset="0"/>
                        </a:rPr>
                        <m:t>𝑀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29" name="Text 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4940" y="2282825"/>
                <a:ext cx="809625" cy="33274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Code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10"/>
              <a:t>Let’s test our the intuition with a ResNet-50 object detector</a:t>
            </a:r>
            <a:endParaRPr lang="en-US" sz="1710">
              <a:hlinkClick r:id="rId1"/>
            </a:endParaRPr>
          </a:p>
          <a:p>
            <a:r>
              <a:rPr lang="en-US" sz="1710">
                <a:hlinkClick r:id="rId1"/>
              </a:rPr>
              <a:t>http://localhost:8888/lab/tree/cGAN/henri/Test_Resnet_object_detection.ipynb</a:t>
            </a:r>
            <a:endParaRPr lang="en-US" sz="171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ResNet-50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Use ResNet-50 pretrained on ImageNet as an object detector </a:t>
            </a:r>
            <a:endParaRPr lang="en-US" sz="1710"/>
          </a:p>
        </p:txBody>
      </p:sp>
      <p:pic>
        <p:nvPicPr>
          <p:cNvPr id="3" name="Content Placeholder 2" descr="resnet50table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14120" y="2178685"/>
            <a:ext cx="6196965" cy="2698750"/>
          </a:xfrm>
          <a:prstGeom prst="rect">
            <a:avLst/>
          </a:prstGeom>
        </p:spPr>
      </p:pic>
      <p:sp>
        <p:nvSpPr>
          <p:cNvPr id="4" name="Rectangles 3"/>
          <p:cNvSpPr/>
          <p:nvPr/>
        </p:nvSpPr>
        <p:spPr>
          <a:xfrm>
            <a:off x="4264025" y="2084705"/>
            <a:ext cx="1021715" cy="2940050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5069205" y="4497070"/>
            <a:ext cx="2626360" cy="6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/>
        </p:nvSpPr>
        <p:spPr>
          <a:xfrm>
            <a:off x="7782560" y="4328795"/>
            <a:ext cx="2567940" cy="337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sz="1600"/>
              <a:t>Last feature map-&gt; 7x7x2048</a:t>
            </a:r>
            <a:endParaRPr lang="en-US" sz="1600"/>
          </a:p>
        </p:txBody>
      </p:sp>
      <p:sp>
        <p:nvSpPr>
          <p:cNvPr id="8" name="Text Box 7"/>
          <p:cNvSpPr txBox="1"/>
          <p:nvPr/>
        </p:nvSpPr>
        <p:spPr>
          <a:xfrm>
            <a:off x="7883843" y="4867910"/>
            <a:ext cx="2365375" cy="337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sz="1600"/>
              <a:t>Average pooling -&gt; 1x2048</a:t>
            </a:r>
            <a:endParaRPr lang="en-US" sz="1600"/>
          </a:p>
        </p:txBody>
      </p:sp>
      <p:sp>
        <p:nvSpPr>
          <p:cNvPr id="9" name="Text Box 8"/>
          <p:cNvSpPr txBox="1"/>
          <p:nvPr/>
        </p:nvSpPr>
        <p:spPr>
          <a:xfrm>
            <a:off x="7675563" y="5335270"/>
            <a:ext cx="2781935" cy="5835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sz="1600"/>
              <a:t>Fully connected layer -&gt; 1x1000</a:t>
            </a:r>
            <a:endParaRPr lang="en-US" sz="1600"/>
          </a:p>
          <a:p>
            <a:r>
              <a:rPr lang="en-US" sz="1600"/>
              <a:t>(weighted sum)</a:t>
            </a:r>
            <a:endParaRPr lang="en-US" sz="160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10249535" y="5024755"/>
            <a:ext cx="3930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0457815" y="5627370"/>
            <a:ext cx="3930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 Box 14"/>
              <p:cNvSpPr txBox="1"/>
              <p:nvPr/>
            </p:nvSpPr>
            <p:spPr>
              <a:xfrm>
                <a:off x="10736580" y="5452745"/>
                <a:ext cx="90043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5" name="Text 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36580" y="5452745"/>
                <a:ext cx="90043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15"/>
              <p:cNvSpPr txBox="1"/>
              <p:nvPr/>
            </p:nvSpPr>
            <p:spPr>
              <a:xfrm>
                <a:off x="10520045" y="4850130"/>
                <a:ext cx="81661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0045" y="4850130"/>
                <a:ext cx="816610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>
            <a:stCxn id="7" idx="3"/>
          </p:cNvCxnSpPr>
          <p:nvPr/>
        </p:nvCxnSpPr>
        <p:spPr>
          <a:xfrm>
            <a:off x="10350500" y="4497705"/>
            <a:ext cx="3930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 Box 17"/>
              <p:cNvSpPr txBox="1"/>
              <p:nvPr/>
            </p:nvSpPr>
            <p:spPr>
              <a:xfrm>
                <a:off x="10642600" y="4328795"/>
                <a:ext cx="8045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3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8" name="Text 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2600" y="4328795"/>
                <a:ext cx="804545" cy="36830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Arrow Connector 63"/>
          <p:cNvCxnSpPr/>
          <p:nvPr/>
        </p:nvCxnSpPr>
        <p:spPr>
          <a:xfrm>
            <a:off x="10800715" y="1364615"/>
            <a:ext cx="419735" cy="381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 Box 64"/>
              <p:cNvSpPr txBox="1"/>
              <p:nvPr/>
            </p:nvSpPr>
            <p:spPr>
              <a:xfrm>
                <a:off x="10311130" y="971550"/>
                <a:ext cx="461010" cy="306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65" name="Text Box 6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1130" y="971550"/>
                <a:ext cx="461010" cy="306705"/>
              </a:xfrm>
              <a:prstGeom prst="rect">
                <a:avLst/>
              </a:prstGeom>
              <a:blipFill rotWithShape="1">
                <a:blip r:embed="rId5"/>
                <a:stretch>
                  <a:fillRect r="-2644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Text Box 65"/>
              <p:cNvSpPr txBox="1"/>
              <p:nvPr/>
            </p:nvSpPr>
            <p:spPr>
              <a:xfrm>
                <a:off x="11051540" y="958215"/>
                <a:ext cx="809625" cy="33274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𝑀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1400"/>
              </a:p>
            </p:txBody>
          </p:sp>
        </mc:Choice>
        <mc:Fallback>
          <p:sp>
            <p:nvSpPr>
              <p:cNvPr id="66" name="Text Box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1540" y="958215"/>
                <a:ext cx="809625" cy="332740"/>
              </a:xfrm>
              <a:prstGeom prst="rect">
                <a:avLst/>
              </a:prstGeom>
              <a:blipFill rotWithShape="1">
                <a:blip r:embed="rId6"/>
                <a:stretch>
                  <a:fillRect r="-549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10590530" y="1278255"/>
            <a:ext cx="179070" cy="2515235"/>
            <a:chOff x="16528" y="2433"/>
            <a:chExt cx="282" cy="3961"/>
          </a:xfrm>
        </p:grpSpPr>
        <p:sp>
          <p:nvSpPr>
            <p:cNvPr id="43" name="Rectangles 42"/>
            <p:cNvSpPr/>
            <p:nvPr/>
          </p:nvSpPr>
          <p:spPr>
            <a:xfrm>
              <a:off x="16528" y="243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4" name="Rectangles 43"/>
            <p:cNvSpPr/>
            <p:nvPr/>
          </p:nvSpPr>
          <p:spPr>
            <a:xfrm>
              <a:off x="16528" y="299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5" name="Rectangles 44"/>
            <p:cNvSpPr/>
            <p:nvPr/>
          </p:nvSpPr>
          <p:spPr>
            <a:xfrm>
              <a:off x="16528" y="271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6" name="Rectangles 45"/>
            <p:cNvSpPr/>
            <p:nvPr/>
          </p:nvSpPr>
          <p:spPr>
            <a:xfrm>
              <a:off x="16528" y="328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7" name="Rectangles 46"/>
            <p:cNvSpPr/>
            <p:nvPr/>
          </p:nvSpPr>
          <p:spPr>
            <a:xfrm>
              <a:off x="16528" y="4980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8" name="Rectangles 47"/>
            <p:cNvSpPr/>
            <p:nvPr/>
          </p:nvSpPr>
          <p:spPr>
            <a:xfrm>
              <a:off x="16528" y="3565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49" name="Rectangles 48"/>
            <p:cNvSpPr/>
            <p:nvPr/>
          </p:nvSpPr>
          <p:spPr>
            <a:xfrm>
              <a:off x="16528" y="3848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0" name="Rectangles 49"/>
            <p:cNvSpPr/>
            <p:nvPr/>
          </p:nvSpPr>
          <p:spPr>
            <a:xfrm>
              <a:off x="16528" y="4131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1" name="Rectangles 50"/>
            <p:cNvSpPr/>
            <p:nvPr/>
          </p:nvSpPr>
          <p:spPr>
            <a:xfrm>
              <a:off x="16528" y="4414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52" name="Rectangles 51"/>
            <p:cNvSpPr/>
            <p:nvPr/>
          </p:nvSpPr>
          <p:spPr>
            <a:xfrm>
              <a:off x="16528" y="4697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7" name="Rectangles 66"/>
            <p:cNvSpPr/>
            <p:nvPr/>
          </p:nvSpPr>
          <p:spPr>
            <a:xfrm>
              <a:off x="16528" y="611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8" name="Rectangles 67"/>
            <p:cNvSpPr/>
            <p:nvPr/>
          </p:nvSpPr>
          <p:spPr>
            <a:xfrm>
              <a:off x="16528" y="526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69" name="Rectangles 68"/>
            <p:cNvSpPr/>
            <p:nvPr/>
          </p:nvSpPr>
          <p:spPr>
            <a:xfrm>
              <a:off x="16528" y="554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0" name="Rectangles 69"/>
            <p:cNvSpPr/>
            <p:nvPr/>
          </p:nvSpPr>
          <p:spPr>
            <a:xfrm>
              <a:off x="16528" y="582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1252200" y="1278255"/>
            <a:ext cx="179070" cy="2515235"/>
            <a:chOff x="16528" y="2433"/>
            <a:chExt cx="282" cy="3961"/>
          </a:xfrm>
        </p:grpSpPr>
        <p:sp>
          <p:nvSpPr>
            <p:cNvPr id="73" name="Rectangles 72"/>
            <p:cNvSpPr/>
            <p:nvPr/>
          </p:nvSpPr>
          <p:spPr>
            <a:xfrm>
              <a:off x="16528" y="243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4" name="Rectangles 73"/>
            <p:cNvSpPr/>
            <p:nvPr/>
          </p:nvSpPr>
          <p:spPr>
            <a:xfrm>
              <a:off x="16528" y="299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5" name="Rectangles 74"/>
            <p:cNvSpPr/>
            <p:nvPr/>
          </p:nvSpPr>
          <p:spPr>
            <a:xfrm>
              <a:off x="16528" y="271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6" name="Rectangles 75"/>
            <p:cNvSpPr/>
            <p:nvPr/>
          </p:nvSpPr>
          <p:spPr>
            <a:xfrm>
              <a:off x="16528" y="328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7" name="Rectangles 76"/>
            <p:cNvSpPr/>
            <p:nvPr/>
          </p:nvSpPr>
          <p:spPr>
            <a:xfrm>
              <a:off x="16528" y="4980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8" name="Rectangles 77"/>
            <p:cNvSpPr/>
            <p:nvPr/>
          </p:nvSpPr>
          <p:spPr>
            <a:xfrm>
              <a:off x="16528" y="3565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9" name="Rectangles 78"/>
            <p:cNvSpPr/>
            <p:nvPr/>
          </p:nvSpPr>
          <p:spPr>
            <a:xfrm>
              <a:off x="16528" y="3848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0" name="Rectangles 79"/>
            <p:cNvSpPr/>
            <p:nvPr/>
          </p:nvSpPr>
          <p:spPr>
            <a:xfrm>
              <a:off x="16528" y="4131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1" name="Rectangles 80"/>
            <p:cNvSpPr/>
            <p:nvPr/>
          </p:nvSpPr>
          <p:spPr>
            <a:xfrm>
              <a:off x="16528" y="4414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2" name="Rectangles 81"/>
            <p:cNvSpPr/>
            <p:nvPr/>
          </p:nvSpPr>
          <p:spPr>
            <a:xfrm>
              <a:off x="16528" y="4697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3" name="Rectangles 82"/>
            <p:cNvSpPr/>
            <p:nvPr/>
          </p:nvSpPr>
          <p:spPr>
            <a:xfrm>
              <a:off x="16528" y="6112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4" name="Rectangles 83"/>
            <p:cNvSpPr/>
            <p:nvPr/>
          </p:nvSpPr>
          <p:spPr>
            <a:xfrm>
              <a:off x="16528" y="5263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5" name="Rectangles 84"/>
            <p:cNvSpPr/>
            <p:nvPr/>
          </p:nvSpPr>
          <p:spPr>
            <a:xfrm>
              <a:off x="16528" y="5546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86" name="Rectangles 85"/>
            <p:cNvSpPr/>
            <p:nvPr/>
          </p:nvSpPr>
          <p:spPr>
            <a:xfrm>
              <a:off x="16528" y="5829"/>
              <a:ext cx="283" cy="2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8260715" y="1196975"/>
            <a:ext cx="575310" cy="2650490"/>
            <a:chOff x="13674" y="1906"/>
            <a:chExt cx="906" cy="4174"/>
          </a:xfrm>
        </p:grpSpPr>
        <p:sp>
          <p:nvSpPr>
            <p:cNvPr id="117" name="Diamond 116"/>
            <p:cNvSpPr/>
            <p:nvPr/>
          </p:nvSpPr>
          <p:spPr>
            <a:xfrm>
              <a:off x="13674" y="5718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15" name="Diamond 114"/>
            <p:cNvSpPr/>
            <p:nvPr/>
          </p:nvSpPr>
          <p:spPr>
            <a:xfrm>
              <a:off x="13674" y="553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0" name="Diamond 119"/>
            <p:cNvSpPr/>
            <p:nvPr/>
          </p:nvSpPr>
          <p:spPr>
            <a:xfrm>
              <a:off x="13674" y="536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1" name="Diamond 120"/>
            <p:cNvSpPr/>
            <p:nvPr/>
          </p:nvSpPr>
          <p:spPr>
            <a:xfrm>
              <a:off x="13674" y="518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4" name="Diamond 123"/>
            <p:cNvSpPr/>
            <p:nvPr/>
          </p:nvSpPr>
          <p:spPr>
            <a:xfrm>
              <a:off x="13674" y="502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5" name="Diamond 124"/>
            <p:cNvSpPr/>
            <p:nvPr/>
          </p:nvSpPr>
          <p:spPr>
            <a:xfrm>
              <a:off x="13674" y="484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6" name="Diamond 125"/>
            <p:cNvSpPr/>
            <p:nvPr/>
          </p:nvSpPr>
          <p:spPr>
            <a:xfrm>
              <a:off x="13674" y="4676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27" name="Diamond 126"/>
            <p:cNvSpPr/>
            <p:nvPr/>
          </p:nvSpPr>
          <p:spPr>
            <a:xfrm>
              <a:off x="13674" y="4492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5" name="Diamond 134"/>
            <p:cNvSpPr/>
            <p:nvPr/>
          </p:nvSpPr>
          <p:spPr>
            <a:xfrm>
              <a:off x="13674" y="4335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6" name="Diamond 135"/>
            <p:cNvSpPr/>
            <p:nvPr/>
          </p:nvSpPr>
          <p:spPr>
            <a:xfrm>
              <a:off x="13674" y="4151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7" name="Diamond 136"/>
            <p:cNvSpPr/>
            <p:nvPr/>
          </p:nvSpPr>
          <p:spPr>
            <a:xfrm>
              <a:off x="13674" y="398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8" name="Diamond 137"/>
            <p:cNvSpPr/>
            <p:nvPr/>
          </p:nvSpPr>
          <p:spPr>
            <a:xfrm>
              <a:off x="13674" y="3800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39" name="Diamond 138"/>
            <p:cNvSpPr/>
            <p:nvPr/>
          </p:nvSpPr>
          <p:spPr>
            <a:xfrm>
              <a:off x="13674" y="364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0" name="Diamond 139"/>
            <p:cNvSpPr/>
            <p:nvPr/>
          </p:nvSpPr>
          <p:spPr>
            <a:xfrm>
              <a:off x="13674" y="3460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1" name="Diamond 140"/>
            <p:cNvSpPr/>
            <p:nvPr/>
          </p:nvSpPr>
          <p:spPr>
            <a:xfrm>
              <a:off x="13674" y="329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2" name="Diamond 141"/>
            <p:cNvSpPr/>
            <p:nvPr/>
          </p:nvSpPr>
          <p:spPr>
            <a:xfrm>
              <a:off x="13674" y="3109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4" name="Diamond 143"/>
            <p:cNvSpPr/>
            <p:nvPr/>
          </p:nvSpPr>
          <p:spPr>
            <a:xfrm>
              <a:off x="13674" y="2948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5" name="Diamond 144"/>
            <p:cNvSpPr/>
            <p:nvPr/>
          </p:nvSpPr>
          <p:spPr>
            <a:xfrm>
              <a:off x="13674" y="276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6" name="Diamond 145"/>
            <p:cNvSpPr/>
            <p:nvPr/>
          </p:nvSpPr>
          <p:spPr>
            <a:xfrm>
              <a:off x="13674" y="259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7" name="Diamond 146"/>
            <p:cNvSpPr/>
            <p:nvPr/>
          </p:nvSpPr>
          <p:spPr>
            <a:xfrm>
              <a:off x="13674" y="241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8" name="Diamond 147"/>
            <p:cNvSpPr/>
            <p:nvPr/>
          </p:nvSpPr>
          <p:spPr>
            <a:xfrm>
              <a:off x="13674" y="225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49" name="Diamond 148"/>
            <p:cNvSpPr/>
            <p:nvPr/>
          </p:nvSpPr>
          <p:spPr>
            <a:xfrm>
              <a:off x="13674" y="207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0" name="Diamond 149"/>
            <p:cNvSpPr/>
            <p:nvPr/>
          </p:nvSpPr>
          <p:spPr>
            <a:xfrm>
              <a:off x="13674" y="1906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9298305" y="1189990"/>
            <a:ext cx="575310" cy="2650490"/>
            <a:chOff x="13674" y="1906"/>
            <a:chExt cx="906" cy="4174"/>
          </a:xfrm>
        </p:grpSpPr>
        <p:sp>
          <p:nvSpPr>
            <p:cNvPr id="154" name="Diamond 153"/>
            <p:cNvSpPr/>
            <p:nvPr/>
          </p:nvSpPr>
          <p:spPr>
            <a:xfrm>
              <a:off x="13674" y="5718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5" name="Diamond 154"/>
            <p:cNvSpPr/>
            <p:nvPr/>
          </p:nvSpPr>
          <p:spPr>
            <a:xfrm>
              <a:off x="13674" y="553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6" name="Diamond 155"/>
            <p:cNvSpPr/>
            <p:nvPr/>
          </p:nvSpPr>
          <p:spPr>
            <a:xfrm>
              <a:off x="13674" y="536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7" name="Diamond 156"/>
            <p:cNvSpPr/>
            <p:nvPr/>
          </p:nvSpPr>
          <p:spPr>
            <a:xfrm>
              <a:off x="13674" y="518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8" name="Diamond 157"/>
            <p:cNvSpPr/>
            <p:nvPr/>
          </p:nvSpPr>
          <p:spPr>
            <a:xfrm>
              <a:off x="13674" y="502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59" name="Diamond 158"/>
            <p:cNvSpPr/>
            <p:nvPr/>
          </p:nvSpPr>
          <p:spPr>
            <a:xfrm>
              <a:off x="13674" y="484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0" name="Diamond 159"/>
            <p:cNvSpPr/>
            <p:nvPr/>
          </p:nvSpPr>
          <p:spPr>
            <a:xfrm>
              <a:off x="13674" y="4676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1" name="Diamond 160"/>
            <p:cNvSpPr/>
            <p:nvPr/>
          </p:nvSpPr>
          <p:spPr>
            <a:xfrm>
              <a:off x="13674" y="4492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2" name="Diamond 161"/>
            <p:cNvSpPr/>
            <p:nvPr/>
          </p:nvSpPr>
          <p:spPr>
            <a:xfrm>
              <a:off x="13674" y="4335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3" name="Diamond 162"/>
            <p:cNvSpPr/>
            <p:nvPr/>
          </p:nvSpPr>
          <p:spPr>
            <a:xfrm>
              <a:off x="13674" y="4151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4" name="Diamond 163"/>
            <p:cNvSpPr/>
            <p:nvPr/>
          </p:nvSpPr>
          <p:spPr>
            <a:xfrm>
              <a:off x="13674" y="398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5" name="Diamond 164"/>
            <p:cNvSpPr/>
            <p:nvPr/>
          </p:nvSpPr>
          <p:spPr>
            <a:xfrm>
              <a:off x="13674" y="3800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6" name="Diamond 165"/>
            <p:cNvSpPr/>
            <p:nvPr/>
          </p:nvSpPr>
          <p:spPr>
            <a:xfrm>
              <a:off x="13674" y="364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7" name="Diamond 166"/>
            <p:cNvSpPr/>
            <p:nvPr/>
          </p:nvSpPr>
          <p:spPr>
            <a:xfrm>
              <a:off x="13674" y="3460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8" name="Diamond 167"/>
            <p:cNvSpPr/>
            <p:nvPr/>
          </p:nvSpPr>
          <p:spPr>
            <a:xfrm>
              <a:off x="13674" y="329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69" name="Diamond 168"/>
            <p:cNvSpPr/>
            <p:nvPr/>
          </p:nvSpPr>
          <p:spPr>
            <a:xfrm>
              <a:off x="13674" y="3109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0" name="Diamond 169"/>
            <p:cNvSpPr/>
            <p:nvPr/>
          </p:nvSpPr>
          <p:spPr>
            <a:xfrm>
              <a:off x="13674" y="2948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1" name="Diamond 170"/>
            <p:cNvSpPr/>
            <p:nvPr/>
          </p:nvSpPr>
          <p:spPr>
            <a:xfrm>
              <a:off x="13674" y="2764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2" name="Diamond 171"/>
            <p:cNvSpPr/>
            <p:nvPr/>
          </p:nvSpPr>
          <p:spPr>
            <a:xfrm>
              <a:off x="13674" y="259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3" name="Diamond 172"/>
            <p:cNvSpPr/>
            <p:nvPr/>
          </p:nvSpPr>
          <p:spPr>
            <a:xfrm>
              <a:off x="13674" y="241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4" name="Diamond 173"/>
            <p:cNvSpPr/>
            <p:nvPr/>
          </p:nvSpPr>
          <p:spPr>
            <a:xfrm>
              <a:off x="13674" y="2257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5" name="Diamond 174"/>
            <p:cNvSpPr/>
            <p:nvPr/>
          </p:nvSpPr>
          <p:spPr>
            <a:xfrm>
              <a:off x="13674" y="2073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176" name="Diamond 175"/>
            <p:cNvSpPr/>
            <p:nvPr/>
          </p:nvSpPr>
          <p:spPr>
            <a:xfrm>
              <a:off x="13674" y="1906"/>
              <a:ext cx="906" cy="362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cxnSp>
        <p:nvCxnSpPr>
          <p:cNvPr id="177" name="Straight Arrow Connector 176"/>
          <p:cNvCxnSpPr/>
          <p:nvPr/>
        </p:nvCxnSpPr>
        <p:spPr>
          <a:xfrm>
            <a:off x="8856980" y="1299210"/>
            <a:ext cx="419735" cy="381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Group 179"/>
          <p:cNvGrpSpPr/>
          <p:nvPr/>
        </p:nvGrpSpPr>
        <p:grpSpPr>
          <a:xfrm>
            <a:off x="8281670" y="892810"/>
            <a:ext cx="1550035" cy="332740"/>
            <a:chOff x="13099" y="1356"/>
            <a:chExt cx="2441" cy="52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8" name="Text Box 177"/>
                <p:cNvSpPr txBox="1"/>
                <p:nvPr/>
              </p:nvSpPr>
              <p:spPr>
                <a:xfrm>
                  <a:off x="13099" y="1377"/>
                  <a:ext cx="726" cy="483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𝐴</m:t>
                            </m:r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>
            <p:sp>
              <p:nvSpPr>
                <p:cNvPr id="178" name="Text Box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099" y="1377"/>
                  <a:ext cx="726" cy="483"/>
                </a:xfrm>
                <a:prstGeom prst="rect">
                  <a:avLst/>
                </a:prstGeom>
                <a:blipFill rotWithShape="1">
                  <a:blip r:embed="rId7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9" name="Text Box 178"/>
                <p:cNvSpPr txBox="1"/>
                <p:nvPr/>
              </p:nvSpPr>
              <p:spPr>
                <a:xfrm>
                  <a:off x="14265" y="1356"/>
                  <a:ext cx="1275" cy="524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sub>
                        </m:sSub>
                        <m:d>
                          <m:dPr>
                            <m:ctrlP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14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1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14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</m:e>
                        </m:d>
                      </m:oMath>
                    </m:oMathPara>
                  </a14:m>
                  <a:endParaRPr lang="en-US" sz="1400"/>
                </a:p>
              </p:txBody>
            </p:sp>
          </mc:Choice>
          <mc:Fallback>
            <p:sp>
              <p:nvSpPr>
                <p:cNvPr id="179" name="Text Box 17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65" y="1356"/>
                  <a:ext cx="1275" cy="524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Parameters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Parameters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Training dataset: 6287 photos, 525 paintings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Batch size: 1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20 epoches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Constant learning rate</a:t>
                </a:r>
                <a:endParaRPr lang="en-US" sz="2000"/>
              </a:p>
              <a:p>
                <a:r>
                  <a:rPr lang="en-US" sz="2000"/>
                  <a:t>Error functions</a:t>
                </a: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Use final output of ResNet50</a:t>
            </a:r>
            <a:endParaRPr lang="en-US" sz="2000"/>
          </a:p>
        </p:txBody>
      </p:sp>
      <p:pic>
        <p:nvPicPr>
          <p:cNvPr id="3" name="dog_01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7580" y="1965960"/>
            <a:ext cx="7735570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Use final pooled feature map of ResNet50</a:t>
            </a:r>
            <a:endParaRPr lang="en-US" sz="2000"/>
          </a:p>
        </p:txBody>
      </p:sp>
      <p:pic>
        <p:nvPicPr>
          <p:cNvPr id="5" name="hill_castle_05_avgpool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96659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An Analogy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/>
          </a:p>
        </p:txBody>
      </p:sp>
      <p:graphicFrame>
        <p:nvGraphicFramePr>
          <p:cNvPr id="4" name="Content Placeholder 3"/>
          <p:cNvGraphicFramePr/>
          <p:nvPr>
            <p:ph idx="1"/>
          </p:nvPr>
        </p:nvGraphicFramePr>
        <p:xfrm>
          <a:off x="838200" y="1825625"/>
          <a:ext cx="10515600" cy="42424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7345"/>
                <a:gridCol w="4271645"/>
                <a:gridCol w="4626610"/>
              </a:tblGrid>
              <a:tr h="785495">
                <a:tc>
                  <a:txBody>
                    <a:bodyPr/>
                    <a:p>
                      <a:pPr>
                        <a:buNone/>
                      </a:pP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Corner Detector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Object Detector</a:t>
                      </a:r>
                      <a:endParaRPr lang="en-US"/>
                    </a:p>
                  </a:txBody>
                  <a:tcPr/>
                </a:tc>
              </a:tr>
              <a:tr h="18859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What?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 patch that has maximum difference from the neighbouring patches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 combination of patches that indicate an existances of an object</a:t>
                      </a:r>
                      <a:endParaRPr lang="en-US"/>
                    </a:p>
                  </a:txBody>
                  <a:tcPr/>
                </a:tc>
              </a:tr>
              <a:tr h="7854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How?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Auto-correlation matrix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Deep neural network</a:t>
                      </a:r>
                      <a:endParaRPr lang="en-US"/>
                    </a:p>
                  </a:txBody>
                  <a:tcPr/>
                </a:tc>
              </a:tr>
              <a:tr h="78549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Property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Local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/>
                        <a:t>Global, has semantic meaning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>
              <a:lnSpc>
                <a:spcPct val="110000"/>
              </a:lnSpc>
            </a:pPr>
            <a:r>
              <a:rPr lang="en-US" sz="2000"/>
              <a:t>Problem Statement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GAN Basics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Regularization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Feature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Edge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Identity Loss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Model Architectures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Conclusions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References</a:t>
            </a:r>
            <a:endParaRPr lang="en-US" sz="2000"/>
          </a:p>
        </p:txBody>
      </p:sp>
      <p:pic>
        <p:nvPicPr>
          <p:cNvPr id="4" name="Content Placeholder 3" descr="iter_152000_2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18195" y="928370"/>
            <a:ext cx="3339465" cy="2225040"/>
          </a:xfrm>
          <a:prstGeom prst="rect">
            <a:avLst/>
          </a:prstGeom>
        </p:spPr>
      </p:pic>
      <p:pic>
        <p:nvPicPr>
          <p:cNvPr id="7" name="Picture 6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710" y="957580"/>
            <a:ext cx="3293110" cy="2195195"/>
          </a:xfrm>
          <a:prstGeom prst="rect">
            <a:avLst/>
          </a:prstGeom>
        </p:spPr>
      </p:pic>
      <p:pic>
        <p:nvPicPr>
          <p:cNvPr id="8" name="Content Placeholder 3" descr="iter_152000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2640" y="934720"/>
            <a:ext cx="3339465" cy="2225040"/>
          </a:xfrm>
          <a:prstGeom prst="rect">
            <a:avLst/>
          </a:prstGeom>
        </p:spPr>
      </p:pic>
      <p:pic>
        <p:nvPicPr>
          <p:cNvPr id="11" name="Picture 10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963930"/>
            <a:ext cx="3361055" cy="224028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871460" y="192151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71460" y="491363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iter_165450_2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40" y="3969385"/>
            <a:ext cx="3390900" cy="2089785"/>
          </a:xfrm>
          <a:prstGeom prst="rect">
            <a:avLst/>
          </a:prstGeom>
        </p:spPr>
      </p:pic>
      <p:pic>
        <p:nvPicPr>
          <p:cNvPr id="15" name="Picture 14" descr="oak-tree-201882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10" y="3972560"/>
            <a:ext cx="3385185" cy="20866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Picture 10" descr="susten-4343542_12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0550" y="955675"/>
            <a:ext cx="3361055" cy="22402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>
              <a:lnSpc>
                <a:spcPct val="110000"/>
              </a:lnSpc>
            </a:pPr>
            <a:r>
              <a:rPr lang="en-US" sz="2000"/>
              <a:t>Problem Statement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GAN Basics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Regularization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Feature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Edge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Identity Loss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Model Architecture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Conclusions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References</a:t>
            </a:r>
            <a:endParaRPr lang="en-US" sz="2000"/>
          </a:p>
        </p:txBody>
      </p:sp>
      <p:pic>
        <p:nvPicPr>
          <p:cNvPr id="4" name="Content Placeholder 3" descr="iter_152000_2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8195" y="928370"/>
            <a:ext cx="3339465" cy="2225040"/>
          </a:xfrm>
          <a:prstGeom prst="rect">
            <a:avLst/>
          </a:prstGeom>
        </p:spPr>
      </p:pic>
      <p:pic>
        <p:nvPicPr>
          <p:cNvPr id="8" name="Content Placeholder 3" descr="iter_152000_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640" y="934720"/>
            <a:ext cx="3339465" cy="222504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871460" y="192151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71460" y="491363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iter_165450_2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40" y="3969385"/>
            <a:ext cx="3390900" cy="2089785"/>
          </a:xfrm>
          <a:prstGeom prst="rect">
            <a:avLst/>
          </a:prstGeom>
        </p:spPr>
      </p:pic>
      <p:pic>
        <p:nvPicPr>
          <p:cNvPr id="15" name="Picture 14" descr="oak-tree-201882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10" y="3972560"/>
            <a:ext cx="3385185" cy="2086610"/>
          </a:xfrm>
          <a:prstGeom prst="rect">
            <a:avLst/>
          </a:prstGeom>
        </p:spPr>
      </p:pic>
      <p:sp>
        <p:nvSpPr>
          <p:cNvPr id="6" name="Rectangles 5"/>
          <p:cNvSpPr/>
          <p:nvPr/>
        </p:nvSpPr>
        <p:spPr>
          <a:xfrm>
            <a:off x="1561465" y="3448685"/>
            <a:ext cx="110045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Edge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Intuition: The outline in the photo should be similar to the outline in the painting</a:t>
                </a:r>
                <a:endParaRPr lang="en-US" sz="2000"/>
              </a:p>
              <a:p>
                <a:r>
                  <a:rPr lang="en-US" sz="2000">
                    <a:sym typeface="+mn-ea"/>
                  </a:rPr>
                  <a:t>An Edge detector 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a deep learning model that tells us which pixel is an edge</a:t>
                </a:r>
                <a:endParaRPr lang="en-US" sz="2000">
                  <a:sym typeface="+mn-ea"/>
                </a:endParaRPr>
              </a:p>
              <a:p>
                <a:pPr lvl="1"/>
                <a:r>
                  <a:rPr lang="en-US" sz="2000">
                    <a:sym typeface="+mn-ea"/>
                  </a:rPr>
                  <a:t>a vector(matrix)-valued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𝑅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𝑅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) =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ℎ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ℎ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∈ </m:t>
                      </m:r>
                      <m:sSup>
                        <m:sSup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p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p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×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ℎ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∈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2000"/>
              </a:p>
              <a:p>
                <a:pPr marL="457200" lvl="1" indent="0">
                  <a:buNone/>
                </a:pPr>
                <a:r>
                  <a:rPr lang="en-US" sz="200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ℎ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/>
                  <a:t> is the probablity of pixel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𝑖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𝑗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en-US" sz="2000"/>
                  <a:t> </a:t>
                </a:r>
                <a:r>
                  <a:rPr lang="en-US" sz="2000"/>
                  <a:t>is an edge</a:t>
                </a:r>
                <a:endParaRPr lang="en-US" sz="2000"/>
              </a:p>
              <a:p>
                <a:r>
                  <a:rPr lang="en-US" sz="2000"/>
                  <a:t>Add a penality term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en-US" sz="2000">
                    <a:latin typeface="Cambria Math" panose="02040503050406030204" charset="0"/>
                    <a:cs typeface="Cambria Math" panose="0204050305040603020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𝑅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/>
              </a:p>
              <a:p>
                <a:endParaRPr lang="en-US" sz="171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Rich Convolutional Features Net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Use RCF pretrained on BSDS500 (Berkeley Segmentation Dataset and Benchmark) as an edge detector </a:t>
            </a:r>
            <a:endParaRPr lang="en-US" sz="1710"/>
          </a:p>
        </p:txBody>
      </p:sp>
      <p:pic>
        <p:nvPicPr>
          <p:cNvPr id="11" name="Content Placeholder 10" descr="rcf_architecture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2520950" y="1988820"/>
            <a:ext cx="2860040" cy="4351655"/>
          </a:xfrm>
          <a:prstGeom prst="rect">
            <a:avLst/>
          </a:prstGeom>
        </p:spPr>
      </p:pic>
      <p:sp>
        <p:nvSpPr>
          <p:cNvPr id="19" name="Down Arrow 18"/>
          <p:cNvSpPr/>
          <p:nvPr/>
        </p:nvSpPr>
        <p:spPr>
          <a:xfrm>
            <a:off x="5980430" y="2378075"/>
            <a:ext cx="354330" cy="33121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6438265" y="2214880"/>
            <a:ext cx="539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fine</a:t>
            </a:r>
            <a:endParaRPr lang="en-US"/>
          </a:p>
        </p:txBody>
      </p:sp>
      <p:sp>
        <p:nvSpPr>
          <p:cNvPr id="22" name="Text Box 21"/>
          <p:cNvSpPr txBox="1"/>
          <p:nvPr/>
        </p:nvSpPr>
        <p:spPr>
          <a:xfrm>
            <a:off x="6438265" y="5322570"/>
            <a:ext cx="7861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coarse</a:t>
            </a:r>
            <a:endParaRPr lang="en-US"/>
          </a:p>
        </p:txBody>
      </p:sp>
      <p:sp>
        <p:nvSpPr>
          <p:cNvPr id="23" name="Text Box 22"/>
          <p:cNvSpPr txBox="1"/>
          <p:nvPr/>
        </p:nvSpPr>
        <p:spPr>
          <a:xfrm>
            <a:off x="6438265" y="5972175"/>
            <a:ext cx="6959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fused</a:t>
            </a:r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5380990" y="5694680"/>
            <a:ext cx="2626360" cy="6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 Box 25"/>
          <p:cNvSpPr txBox="1"/>
          <p:nvPr/>
        </p:nvSpPr>
        <p:spPr>
          <a:xfrm>
            <a:off x="8079740" y="5526405"/>
            <a:ext cx="2251075" cy="3371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en-US" sz="1600"/>
              <a:t>Coarsest edge-&gt; 224x224</a:t>
            </a:r>
            <a:endParaRPr lang="en-US" sz="160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321290" y="5695315"/>
            <a:ext cx="39306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10613390" y="5526405"/>
                <a:ext cx="80518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𝑅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𝐼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3390" y="5526405"/>
                <a:ext cx="805180" cy="36830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Code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710"/>
              <a:t>Let’s try out a RCF edge detector</a:t>
            </a:r>
            <a:endParaRPr lang="en-US" sz="1710"/>
          </a:p>
          <a:p>
            <a:r>
              <a:rPr lang="en-US" sz="2000">
                <a:hlinkClick r:id="rId1"/>
              </a:rPr>
              <a:t>http://localhost:8888/lab/tree/cGAN/henri/Test_RCF_edge_detection.ipynb</a:t>
            </a:r>
            <a:endParaRPr lang="en-US" sz="2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Parameters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Parameters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Training dataset: 6287 photos, 525 paintings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Batch size: 1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20 epoches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Constant learning rate</a:t>
                </a:r>
                <a:endParaRPr lang="en-US" sz="2000"/>
              </a:p>
              <a:p>
                <a:r>
                  <a:rPr lang="en-US" sz="2000"/>
                  <a:t>Error functions</a:t>
                </a: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5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.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</m:oMath>
                </a14:m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10"/>
          </a:p>
        </p:txBody>
      </p:sp>
      <p:pic>
        <p:nvPicPr>
          <p:cNvPr id="3" name="oak_rcf_05">
            <a:hlinkClick r:id="" action="ppaction://media"/>
          </p:cNvPr>
          <p:cNvPicPr>
            <a:picLocks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Outline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pPr>
              <a:lnSpc>
                <a:spcPct val="110000"/>
              </a:lnSpc>
            </a:pPr>
            <a:r>
              <a:rPr lang="en-US" sz="2000"/>
              <a:t>Problem Statement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GAN Basics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Regularization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Feature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Edge Loss</a:t>
            </a:r>
            <a:endParaRPr lang="en-US" sz="2000"/>
          </a:p>
          <a:p>
            <a:pPr lvl="1">
              <a:lnSpc>
                <a:spcPct val="110000"/>
              </a:lnSpc>
            </a:pPr>
            <a:r>
              <a:rPr lang="en-US" sz="2000"/>
              <a:t>Identity Loss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Model Architecture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Conclusions</a:t>
            </a:r>
            <a:endParaRPr lang="en-US" sz="2000"/>
          </a:p>
          <a:p>
            <a:pPr>
              <a:lnSpc>
                <a:spcPct val="110000"/>
              </a:lnSpc>
            </a:pPr>
            <a:r>
              <a:rPr lang="en-US" sz="2000"/>
              <a:t>References</a:t>
            </a:r>
            <a:endParaRPr lang="en-US" sz="2000"/>
          </a:p>
        </p:txBody>
      </p:sp>
      <p:pic>
        <p:nvPicPr>
          <p:cNvPr id="4" name="Content Placeholder 3" descr="iter_152000_23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418195" y="928370"/>
            <a:ext cx="3339465" cy="2225040"/>
          </a:xfrm>
          <a:prstGeom prst="rect">
            <a:avLst/>
          </a:prstGeom>
        </p:spPr>
      </p:pic>
      <p:pic>
        <p:nvPicPr>
          <p:cNvPr id="7" name="Picture 6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710" y="957580"/>
            <a:ext cx="3293110" cy="2195195"/>
          </a:xfrm>
          <a:prstGeom prst="rect">
            <a:avLst/>
          </a:prstGeom>
        </p:spPr>
      </p:pic>
      <p:pic>
        <p:nvPicPr>
          <p:cNvPr id="8" name="Content Placeholder 3" descr="iter_152000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22640" y="934720"/>
            <a:ext cx="3339465" cy="2225040"/>
          </a:xfrm>
          <a:prstGeom prst="rect">
            <a:avLst/>
          </a:prstGeom>
        </p:spPr>
      </p:pic>
      <p:pic>
        <p:nvPicPr>
          <p:cNvPr id="11" name="Picture 10" descr="susten-434354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963930"/>
            <a:ext cx="3361055" cy="2240280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7871460" y="192151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ight Arrow 12"/>
          <p:cNvSpPr/>
          <p:nvPr/>
        </p:nvSpPr>
        <p:spPr>
          <a:xfrm>
            <a:off x="7871460" y="4913630"/>
            <a:ext cx="488315" cy="3257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4" name="Picture 13" descr="iter_165450_25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640" y="3969385"/>
            <a:ext cx="3390900" cy="2089785"/>
          </a:xfrm>
          <a:prstGeom prst="rect">
            <a:avLst/>
          </a:prstGeom>
        </p:spPr>
      </p:pic>
      <p:pic>
        <p:nvPicPr>
          <p:cNvPr id="15" name="Picture 14" descr="oak-tree-2018822_12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0710" y="3972560"/>
            <a:ext cx="3385185" cy="2086610"/>
          </a:xfrm>
          <a:prstGeom prst="rect">
            <a:avLst/>
          </a:prstGeom>
        </p:spPr>
      </p:pic>
      <p:sp>
        <p:nvSpPr>
          <p:cNvPr id="5" name="Rectangles 4"/>
          <p:cNvSpPr/>
          <p:nvPr/>
        </p:nvSpPr>
        <p:spPr>
          <a:xfrm>
            <a:off x="1570990" y="3822065"/>
            <a:ext cx="1390015" cy="36385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Identity Loss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Intuition: If we input a painting to the generator, it should output the same painting</a:t>
                </a:r>
                <a:endParaRPr lang="en-US" sz="2000"/>
              </a:p>
              <a:p>
                <a:r>
                  <a:rPr lang="en-US" sz="2000"/>
                  <a:t>Mathematically,</a:t>
                </a:r>
                <a:endParaRPr lang="en-US" sz="200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𝐵</m:t>
                        </m:r>
                      </m:e>
                    </m:d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=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</m:oMath>
                </a14:m>
                <a:r>
                  <a:rPr lang="en-US" sz="2000"/>
                  <a:t> </a:t>
                </a:r>
                <a:endParaRPr lang="en-US" sz="2000"/>
              </a:p>
              <a:p>
                <a:r>
                  <a:rPr lang="en-US" sz="2000"/>
                  <a:t>Add a penality term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en-US" sz="2000">
                    <a:latin typeface="Cambria Math" panose="02040503050406030204" charset="0"/>
                    <a:cs typeface="Cambria Math" panose="02040503050406030204" charset="0"/>
                  </a:rPr>
                  <a:t>	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/>
              </a:p>
              <a:p>
                <a:endParaRPr lang="en-US" sz="171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Parameters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Parameters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Training dataset: 6287 photos, 525 paintings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Batch size: 1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20 epoches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Constant learning rate</a:t>
                </a:r>
                <a:endParaRPr lang="en-US" sz="2000"/>
              </a:p>
              <a:p>
                <a:r>
                  <a:rPr lang="en-US" sz="2000"/>
                  <a:t>Error functions</a:t>
                </a: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𝛽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𝐴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5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𝐺</m:t>
                                </m:r>
                                <m:d>
                                  <m:dPr>
                                    <m:ctrlP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i="1">
                                        <a:latin typeface="Cambria Math" panose="02040503050406030204" charset="0"/>
                                        <a:cs typeface="Cambria Math" panose="02040503050406030204" charset="0"/>
                                      </a:rPr>
                                      <m:t>𝐴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 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𝛾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∙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charset="0"/>
                                    <a:cs typeface="Cambria Math" panose="02040503050406030204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𝐿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, </m:t>
                    </m:r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𝛽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3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,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𝛾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= 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5</m:t>
                      </m:r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457200" lvl="1" indent="0" algn="ctr">
                  <a:buNone/>
                </a:pP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Videos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710"/>
          </a:p>
        </p:txBody>
      </p:sp>
      <p:pic>
        <p:nvPicPr>
          <p:cNvPr id="5" name="oak_rcf_053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Picture 24" descr="004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6270" y="2377440"/>
            <a:ext cx="1167130" cy="1167130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Problem Statement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 Box 4"/>
              <p:cNvSpPr txBox="1"/>
              <p:nvPr/>
            </p:nvSpPr>
            <p:spPr>
              <a:xfrm>
                <a:off x="5368544" y="3315271"/>
                <a:ext cx="1136015" cy="76835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d>
                        <m:dPr>
                          <m:ctrlPr>
                            <a:rPr lang="en-US" sz="4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44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en-US" sz="4400"/>
              </a:p>
            </p:txBody>
          </p:sp>
        </mc:Choice>
        <mc:Fallback>
          <p:sp>
            <p:nvSpPr>
              <p:cNvPr id="5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544" y="3315271"/>
                <a:ext cx="1136015" cy="768350"/>
              </a:xfrm>
              <a:prstGeom prst="rect">
                <a:avLst/>
              </a:prstGeom>
              <a:blipFill rotWithShape="1">
                <a:blip r:embed="rId2"/>
                <a:stretch>
                  <a:fillRect l="-22" t="-74" r="-3220" b="7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ntent Placeholder 5" descr="50210329368_02ece14382_c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183005" y="2224405"/>
            <a:ext cx="1632585" cy="10909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9" name="Picture 8" descr="autumn_beauty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8975" y="2974975"/>
            <a:ext cx="1559560" cy="104013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0" name="Picture 9" descr="pasture-5861901_128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75" y="3647440"/>
            <a:ext cx="1541780" cy="102806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11" name="Picture 10" descr="truebsee-5337646_128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120" y="4413885"/>
            <a:ext cx="1542415" cy="102870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pic>
        <p:nvPicPr>
          <p:cNvPr id="8" name="Picture 7" descr="animal-4563886_960_7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970" y="5036820"/>
            <a:ext cx="1345565" cy="897255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sp>
        <p:nvSpPr>
          <p:cNvPr id="14" name="Rounded Rectangle 13"/>
          <p:cNvSpPr/>
          <p:nvPr/>
        </p:nvSpPr>
        <p:spPr>
          <a:xfrm>
            <a:off x="694055" y="2099945"/>
            <a:ext cx="4144010" cy="3973830"/>
          </a:xfrm>
          <a:prstGeom prst="round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21" name="Content Placeholder 20" descr="00210"/>
          <p:cNvPicPr>
            <a:picLocks noChangeAspect="1"/>
          </p:cNvPicPr>
          <p:nvPr>
            <p:ph sz="half" idx="2"/>
          </p:nvPr>
        </p:nvPicPr>
        <p:blipFill>
          <a:blip r:embed="rId8"/>
          <a:stretch>
            <a:fillRect/>
          </a:stretch>
        </p:blipFill>
        <p:spPr>
          <a:xfrm>
            <a:off x="8335645" y="2726055"/>
            <a:ext cx="1105535" cy="1105535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pic>
        <p:nvPicPr>
          <p:cNvPr id="22" name="Picture 21" descr="002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81215" y="3483610"/>
            <a:ext cx="1137920" cy="1137920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pic>
        <p:nvPicPr>
          <p:cNvPr id="23" name="Picture 22" descr="0024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26270" y="4719320"/>
            <a:ext cx="1193165" cy="1193165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pic>
        <p:nvPicPr>
          <p:cNvPr id="24" name="Picture 23" descr="0028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35645" y="4350385"/>
            <a:ext cx="1106170" cy="1106170"/>
          </a:xfrm>
          <a:prstGeom prst="rect">
            <a:avLst/>
          </a:prstGeom>
          <a:ln w="57150">
            <a:solidFill>
              <a:srgbClr val="DB15D0"/>
            </a:solidFill>
          </a:ln>
        </p:spPr>
      </p:pic>
      <p:sp>
        <p:nvSpPr>
          <p:cNvPr id="26" name="Rounded Rectangle 25"/>
          <p:cNvSpPr/>
          <p:nvPr/>
        </p:nvSpPr>
        <p:spPr>
          <a:xfrm>
            <a:off x="6788785" y="2100580"/>
            <a:ext cx="4565015" cy="4018280"/>
          </a:xfrm>
          <a:prstGeom prst="roundRect">
            <a:avLst/>
          </a:prstGeom>
          <a:noFill/>
          <a:ln>
            <a:solidFill>
              <a:srgbClr val="DB15D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4015740" y="2443480"/>
                <a:ext cx="462280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𝑨</m:t>
                      </m:r>
                    </m:oMath>
                  </m:oMathPara>
                </a14:m>
                <a:endParaRPr lang="en-US" sz="4400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740" y="2443480"/>
                <a:ext cx="462280" cy="768350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/>
          <p:cNvCxnSpPr/>
          <p:nvPr/>
        </p:nvCxnSpPr>
        <p:spPr>
          <a:xfrm>
            <a:off x="5203825" y="4083685"/>
            <a:ext cx="1464945" cy="14605"/>
          </a:xfrm>
          <a:prstGeom prst="straightConnector1">
            <a:avLst/>
          </a:prstGeom>
          <a:ln w="76200" cmpd="sng">
            <a:solidFill>
              <a:schemeClr val="accent1">
                <a:shade val="50000"/>
              </a:schemeClr>
            </a:solidFill>
            <a:prstDash val="soli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 Box 30"/>
          <p:cNvSpPr txBox="1"/>
          <p:nvPr/>
        </p:nvSpPr>
        <p:spPr>
          <a:xfrm>
            <a:off x="5933440" y="5234305"/>
            <a:ext cx="2072005" cy="13220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2000"/>
              <a:t>Paintings created (and could have created) by Cezanne</a:t>
            </a:r>
            <a:endParaRPr lang="en-US" sz="2000"/>
          </a:p>
        </p:txBody>
      </p:sp>
      <p:sp>
        <p:nvSpPr>
          <p:cNvPr id="32" name="Text Box 31"/>
          <p:cNvSpPr txBox="1"/>
          <p:nvPr/>
        </p:nvSpPr>
        <p:spPr>
          <a:xfrm>
            <a:off x="3919855" y="5695950"/>
            <a:ext cx="918210" cy="3987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en-US" sz="2000"/>
              <a:t>Photos</a:t>
            </a:r>
            <a:endParaRPr lang="en-US" sz="20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4"/>
              <p:cNvSpPr>
                <a:spLocks noGrp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Find a mapping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/>
                  <a:t> from domain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𝑨</m:t>
                    </m:r>
                  </m:oMath>
                </a14:m>
                <a:r>
                  <a:rPr lang="en-US" sz="2000"/>
                  <a:t> to target domain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3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7181215" y="2377440"/>
                <a:ext cx="462280" cy="7683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𝑩</m:t>
                      </m:r>
                    </m:oMath>
                  </m:oMathPara>
                </a14:m>
                <a:endParaRPr lang="en-US" sz="4400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215" y="2377440"/>
                <a:ext cx="462280" cy="768350"/>
              </a:xfrm>
              <a:prstGeom prst="rect">
                <a:avLst/>
              </a:prstGeom>
              <a:blipFill rotWithShape="1">
                <a:blip r:embed="rId14"/>
                <a:stretch>
                  <a:fillRect r="-7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Box 3"/>
              <p:cNvSpPr txBox="1"/>
              <p:nvPr/>
            </p:nvSpPr>
            <p:spPr>
              <a:xfrm>
                <a:off x="8222615" y="772795"/>
                <a:ext cx="2359660" cy="368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b="1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>
                    <a:cs typeface="+mn-lt"/>
                  </a:rPr>
                  <a:t>is called Generator</a:t>
                </a:r>
                <a:endParaRPr lang="en-US">
                  <a:cs typeface="+mn-lt"/>
                </a:endParaRPr>
              </a:p>
            </p:txBody>
          </p:sp>
        </mc:Choice>
        <mc:Fallback>
          <p:sp>
            <p:nvSpPr>
              <p:cNvPr id="4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615" y="772795"/>
                <a:ext cx="2359660" cy="368300"/>
              </a:xfrm>
              <a:prstGeom prst="rect">
                <a:avLst/>
              </a:prstGeom>
              <a:blipFill rotWithShape="1">
                <a:blip r:embed="rId15"/>
                <a:stretch>
                  <a:fillRect l="-215" t="-1379" r="-188" b="-12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Box 11"/>
          <p:cNvSpPr txBox="1"/>
          <p:nvPr/>
        </p:nvSpPr>
        <p:spPr>
          <a:xfrm>
            <a:off x="8222615" y="1322705"/>
            <a:ext cx="3442335" cy="6451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en-US">
                <a:cs typeface="+mn-lt"/>
              </a:rPr>
              <a:t>Paul Cezanne was a 19th century</a:t>
            </a:r>
            <a:endParaRPr lang="en-US">
              <a:cs typeface="+mn-lt"/>
            </a:endParaRPr>
          </a:p>
          <a:p>
            <a:pPr algn="l"/>
            <a:r>
              <a:rPr lang="en-US">
                <a:cs typeface="+mn-lt"/>
              </a:rPr>
              <a:t>post-impressionistic French painter</a:t>
            </a:r>
            <a:endParaRPr lang="en-US">
              <a:cs typeface="+mn-l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62" name="Straight Arrow Connector 61"/>
          <p:cNvCxnSpPr>
            <a:stCxn id="30" idx="3"/>
            <a:endCxn id="40" idx="1"/>
          </p:cNvCxnSpPr>
          <p:nvPr/>
        </p:nvCxnSpPr>
        <p:spPr>
          <a:xfrm>
            <a:off x="2038985" y="3754755"/>
            <a:ext cx="8180070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35" y="365125"/>
            <a:ext cx="10515600" cy="1325563"/>
          </a:xfrm>
        </p:spPr>
        <p:txBody>
          <a:bodyPr/>
          <a:p>
            <a:r>
              <a:rPr lang="en-US"/>
              <a:t>ResNet Generator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/>
          </a:p>
        </p:txBody>
      </p:sp>
      <p:sp>
        <p:nvSpPr>
          <p:cNvPr id="23" name="Rectangles 22"/>
          <p:cNvSpPr/>
          <p:nvPr/>
        </p:nvSpPr>
        <p:spPr>
          <a:xfrm>
            <a:off x="2927985" y="2475865"/>
            <a:ext cx="138430" cy="255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3955415" y="2883535"/>
            <a:ext cx="138430" cy="174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ectangles 25"/>
          <p:cNvSpPr/>
          <p:nvPr/>
        </p:nvSpPr>
        <p:spPr>
          <a:xfrm>
            <a:off x="4982845" y="3169285"/>
            <a:ext cx="138430" cy="117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42836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8" name="Rectangles 27"/>
          <p:cNvSpPr/>
          <p:nvPr/>
        </p:nvSpPr>
        <p:spPr>
          <a:xfrm>
            <a:off x="763714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0" name="Rectangles 29"/>
          <p:cNvSpPr/>
          <p:nvPr/>
        </p:nvSpPr>
        <p:spPr>
          <a:xfrm>
            <a:off x="1900555" y="2475865"/>
            <a:ext cx="138430" cy="255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1" name="Rectangles 30"/>
          <p:cNvSpPr/>
          <p:nvPr/>
        </p:nvSpPr>
        <p:spPr>
          <a:xfrm>
            <a:off x="240093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5483225" y="3208655"/>
            <a:ext cx="1291590" cy="1092200"/>
            <a:chOff x="9908" y="943"/>
            <a:chExt cx="2034" cy="1720"/>
          </a:xfrm>
        </p:grpSpPr>
        <p:sp>
          <p:nvSpPr>
            <p:cNvPr id="29" name="Rectangles 28"/>
            <p:cNvSpPr/>
            <p:nvPr/>
          </p:nvSpPr>
          <p:spPr>
            <a:xfrm>
              <a:off x="10425" y="1257"/>
              <a:ext cx="260" cy="10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Rectangles 31"/>
            <p:cNvSpPr/>
            <p:nvPr/>
          </p:nvSpPr>
          <p:spPr>
            <a:xfrm>
              <a:off x="11192" y="1257"/>
              <a:ext cx="260" cy="1092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9908" y="943"/>
              <a:ext cx="2034" cy="1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34" name="Rectangles 33"/>
          <p:cNvSpPr/>
          <p:nvPr/>
        </p:nvSpPr>
        <p:spPr>
          <a:xfrm>
            <a:off x="7136765" y="3169285"/>
            <a:ext cx="138430" cy="117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5" name="Rectangles 34"/>
          <p:cNvSpPr/>
          <p:nvPr/>
        </p:nvSpPr>
        <p:spPr>
          <a:xfrm>
            <a:off x="8164195" y="2883535"/>
            <a:ext cx="138430" cy="174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ectangles 35"/>
          <p:cNvSpPr/>
          <p:nvPr/>
        </p:nvSpPr>
        <p:spPr>
          <a:xfrm>
            <a:off x="445579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7" name="Rectangles 36"/>
          <p:cNvSpPr/>
          <p:nvPr/>
        </p:nvSpPr>
        <p:spPr>
          <a:xfrm>
            <a:off x="866457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8" name="Rectangles 37"/>
          <p:cNvSpPr/>
          <p:nvPr/>
        </p:nvSpPr>
        <p:spPr>
          <a:xfrm>
            <a:off x="9692005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9" name="Rectangles 38"/>
          <p:cNvSpPr/>
          <p:nvPr/>
        </p:nvSpPr>
        <p:spPr>
          <a:xfrm>
            <a:off x="9191625" y="2475865"/>
            <a:ext cx="138430" cy="255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0" name="Rectangles 39"/>
          <p:cNvSpPr/>
          <p:nvPr/>
        </p:nvSpPr>
        <p:spPr>
          <a:xfrm>
            <a:off x="10219055" y="2475865"/>
            <a:ext cx="138430" cy="255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 rot="1980000">
            <a:off x="2134235" y="5111741"/>
            <a:ext cx="428625" cy="47752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600"/>
              <a:t>conv</a:t>
            </a:r>
            <a:endParaRPr lang="en-US" sz="1600"/>
          </a:p>
        </p:txBody>
      </p:sp>
      <p:sp>
        <p:nvSpPr>
          <p:cNvPr id="45" name="Text Box 44"/>
          <p:cNvSpPr txBox="1"/>
          <p:nvPr/>
        </p:nvSpPr>
        <p:spPr>
          <a:xfrm rot="1980000">
            <a:off x="3032125" y="4985760"/>
            <a:ext cx="398145" cy="105473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</a:t>
            </a:r>
            <a:r>
              <a:rPr lang="en-US" sz="1400"/>
              <a:t>, stride 2</a:t>
            </a:r>
            <a:endParaRPr lang="en-US" sz="1400"/>
          </a:p>
        </p:txBody>
      </p:sp>
      <p:sp>
        <p:nvSpPr>
          <p:cNvPr id="46" name="Text Box 45"/>
          <p:cNvSpPr txBox="1"/>
          <p:nvPr/>
        </p:nvSpPr>
        <p:spPr>
          <a:xfrm rot="1980000">
            <a:off x="4067175" y="4998317"/>
            <a:ext cx="398145" cy="10407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conv, stride 2</a:t>
            </a:r>
            <a:endParaRPr lang="en-US" sz="1400"/>
          </a:p>
        </p:txBody>
      </p:sp>
      <p:sp>
        <p:nvSpPr>
          <p:cNvPr id="47" name="Text Box 46"/>
          <p:cNvSpPr txBox="1"/>
          <p:nvPr/>
        </p:nvSpPr>
        <p:spPr>
          <a:xfrm rot="1980000">
            <a:off x="5567680" y="5107385"/>
            <a:ext cx="398145" cy="4286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</a:t>
            </a:r>
            <a:endParaRPr lang="en-US" sz="1400"/>
          </a:p>
        </p:txBody>
      </p:sp>
      <p:sp>
        <p:nvSpPr>
          <p:cNvPr id="48" name="Text Box 47"/>
          <p:cNvSpPr txBox="1"/>
          <p:nvPr/>
        </p:nvSpPr>
        <p:spPr>
          <a:xfrm rot="1980000">
            <a:off x="6077585" y="5145485"/>
            <a:ext cx="398145" cy="4286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</a:t>
            </a:r>
            <a:endParaRPr lang="en-US" sz="1400"/>
          </a:p>
        </p:txBody>
      </p:sp>
      <p:sp>
        <p:nvSpPr>
          <p:cNvPr id="49" name="Text Box 48"/>
          <p:cNvSpPr txBox="1"/>
          <p:nvPr/>
        </p:nvSpPr>
        <p:spPr>
          <a:xfrm rot="1980000">
            <a:off x="9506585" y="5156280"/>
            <a:ext cx="398145" cy="4286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>
                <a:solidFill>
                  <a:schemeClr val="tx1"/>
                </a:solidFill>
                <a:uFillTx/>
              </a:rPr>
              <a:t>conv</a:t>
            </a:r>
            <a:endParaRPr lang="en-US" sz="1400">
              <a:solidFill>
                <a:schemeClr val="tx1"/>
              </a:solidFill>
              <a:uFillTx/>
            </a:endParaRPr>
          </a:p>
        </p:txBody>
      </p:sp>
      <p:sp>
        <p:nvSpPr>
          <p:cNvPr id="50" name="Text Box 49"/>
          <p:cNvSpPr txBox="1"/>
          <p:nvPr/>
        </p:nvSpPr>
        <p:spPr>
          <a:xfrm rot="1980000">
            <a:off x="6997700" y="4987290"/>
            <a:ext cx="398145" cy="188595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transposed conv, stride 2</a:t>
            </a:r>
            <a:endParaRPr lang="en-US" sz="1400"/>
          </a:p>
        </p:txBody>
      </p:sp>
      <p:sp>
        <p:nvSpPr>
          <p:cNvPr id="51" name="Text Box 50"/>
          <p:cNvSpPr txBox="1"/>
          <p:nvPr/>
        </p:nvSpPr>
        <p:spPr>
          <a:xfrm rot="1980000">
            <a:off x="8118475" y="4930140"/>
            <a:ext cx="398145" cy="188595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transposed conv, stride 2</a:t>
            </a:r>
            <a:endParaRPr lang="en-US" sz="1400"/>
          </a:p>
        </p:txBody>
      </p:sp>
      <p:cxnSp>
        <p:nvCxnSpPr>
          <p:cNvPr id="53" name="Straight Connector 52"/>
          <p:cNvCxnSpPr>
            <a:stCxn id="31" idx="2"/>
            <a:endCxn id="44" idx="0"/>
          </p:cNvCxnSpPr>
          <p:nvPr/>
        </p:nvCxnSpPr>
        <p:spPr>
          <a:xfrm flipH="1">
            <a:off x="2478405" y="4101465"/>
            <a:ext cx="5080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45" idx="0"/>
          </p:cNvCxnSpPr>
          <p:nvPr/>
        </p:nvCxnSpPr>
        <p:spPr>
          <a:xfrm>
            <a:off x="3513455" y="3984625"/>
            <a:ext cx="5080" cy="108648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>
            <a:endCxn id="46" idx="0"/>
          </p:cNvCxnSpPr>
          <p:nvPr/>
        </p:nvCxnSpPr>
        <p:spPr>
          <a:xfrm>
            <a:off x="4540885" y="3984625"/>
            <a:ext cx="8890" cy="109791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5892165" y="4101465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6378575" y="4101465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7703820" y="4101465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8825230" y="4101465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9772650" y="4101465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 Box 60"/>
          <p:cNvSpPr txBox="1"/>
          <p:nvPr/>
        </p:nvSpPr>
        <p:spPr>
          <a:xfrm>
            <a:off x="5904230" y="2840355"/>
            <a:ext cx="4489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x 9</a:t>
            </a:r>
            <a:endParaRPr lang="en-US"/>
          </a:p>
        </p:txBody>
      </p:sp>
      <p:grpSp>
        <p:nvGrpSpPr>
          <p:cNvPr id="68" name="Group 67"/>
          <p:cNvGrpSpPr/>
          <p:nvPr/>
        </p:nvGrpSpPr>
        <p:grpSpPr>
          <a:xfrm>
            <a:off x="5606415" y="3759200"/>
            <a:ext cx="995680" cy="450215"/>
            <a:chOff x="8799" y="5905"/>
            <a:chExt cx="1568" cy="709"/>
          </a:xfrm>
        </p:grpSpPr>
        <p:cxnSp>
          <p:nvCxnSpPr>
            <p:cNvPr id="64" name="Straight Connector 63"/>
            <p:cNvCxnSpPr/>
            <p:nvPr/>
          </p:nvCxnSpPr>
          <p:spPr>
            <a:xfrm>
              <a:off x="8799" y="5905"/>
              <a:ext cx="11" cy="709"/>
            </a:xfrm>
            <a:prstGeom prst="line">
              <a:avLst/>
            </a:prstGeom>
            <a:ln w="2222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8825" y="6614"/>
              <a:ext cx="1542" cy="0"/>
            </a:xfrm>
            <a:prstGeom prst="line">
              <a:avLst/>
            </a:prstGeom>
            <a:ln w="22225" cap="sq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/>
            <p:nvPr/>
          </p:nvCxnSpPr>
          <p:spPr>
            <a:xfrm flipH="1" flipV="1">
              <a:off x="10352" y="5905"/>
              <a:ext cx="15" cy="694"/>
            </a:xfrm>
            <a:prstGeom prst="straightConnector1">
              <a:avLst/>
            </a:prstGeom>
            <a:ln w="22225" cap="sq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9" name="Text Box 68"/>
          <p:cNvSpPr txBox="1"/>
          <p:nvPr/>
        </p:nvSpPr>
        <p:spPr>
          <a:xfrm>
            <a:off x="1704975" y="210756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224</a:t>
            </a:r>
            <a:endParaRPr lang="en-US"/>
          </a:p>
        </p:txBody>
      </p:sp>
      <p:sp>
        <p:nvSpPr>
          <p:cNvPr id="70" name="Text Box 69"/>
          <p:cNvSpPr txBox="1"/>
          <p:nvPr/>
        </p:nvSpPr>
        <p:spPr>
          <a:xfrm>
            <a:off x="2732405" y="210756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224</a:t>
            </a:r>
            <a:endParaRPr lang="en-US"/>
          </a:p>
        </p:txBody>
      </p:sp>
      <p:sp>
        <p:nvSpPr>
          <p:cNvPr id="71" name="Text Box 70"/>
          <p:cNvSpPr txBox="1"/>
          <p:nvPr/>
        </p:nvSpPr>
        <p:spPr>
          <a:xfrm>
            <a:off x="3759835" y="251523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112</a:t>
            </a:r>
            <a:endParaRPr lang="en-US"/>
          </a:p>
        </p:txBody>
      </p:sp>
      <p:sp>
        <p:nvSpPr>
          <p:cNvPr id="72" name="Text Box 71"/>
          <p:cNvSpPr txBox="1"/>
          <p:nvPr/>
        </p:nvSpPr>
        <p:spPr>
          <a:xfrm>
            <a:off x="4845050" y="2800985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56</a:t>
            </a:r>
            <a:endParaRPr lang="en-US"/>
          </a:p>
        </p:txBody>
      </p:sp>
      <p:sp>
        <p:nvSpPr>
          <p:cNvPr id="73" name="Text Box 72"/>
          <p:cNvSpPr txBox="1"/>
          <p:nvPr/>
        </p:nvSpPr>
        <p:spPr>
          <a:xfrm>
            <a:off x="6998970" y="2800985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56</a:t>
            </a:r>
            <a:endParaRPr lang="en-US"/>
          </a:p>
        </p:txBody>
      </p:sp>
      <p:sp>
        <p:nvSpPr>
          <p:cNvPr id="74" name="Text Box 73"/>
          <p:cNvSpPr txBox="1"/>
          <p:nvPr/>
        </p:nvSpPr>
        <p:spPr>
          <a:xfrm>
            <a:off x="7968615" y="251523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112</a:t>
            </a:r>
            <a:endParaRPr lang="en-US"/>
          </a:p>
        </p:txBody>
      </p:sp>
      <p:sp>
        <p:nvSpPr>
          <p:cNvPr id="75" name="Text Box 74"/>
          <p:cNvSpPr txBox="1"/>
          <p:nvPr/>
        </p:nvSpPr>
        <p:spPr>
          <a:xfrm>
            <a:off x="8996045" y="210756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224</a:t>
            </a:r>
            <a:endParaRPr lang="en-US"/>
          </a:p>
        </p:txBody>
      </p:sp>
      <p:sp>
        <p:nvSpPr>
          <p:cNvPr id="76" name="Text Box 75"/>
          <p:cNvSpPr txBox="1"/>
          <p:nvPr/>
        </p:nvSpPr>
        <p:spPr>
          <a:xfrm>
            <a:off x="10023475" y="210756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224</a:t>
            </a:r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4" name="Straight Arrow Connector 33"/>
          <p:cNvCxnSpPr>
            <a:stCxn id="23" idx="3"/>
            <a:endCxn id="15" idx="1"/>
          </p:cNvCxnSpPr>
          <p:nvPr/>
        </p:nvCxnSpPr>
        <p:spPr>
          <a:xfrm>
            <a:off x="3066415" y="3754755"/>
            <a:ext cx="53606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35" y="365125"/>
            <a:ext cx="10515600" cy="1325563"/>
          </a:xfrm>
        </p:spPr>
        <p:txBody>
          <a:bodyPr/>
          <a:p>
            <a:r>
              <a:rPr lang="en-US"/>
              <a:t>Patch GAN Discriminator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2000"/>
          </a:p>
        </p:txBody>
      </p:sp>
      <p:sp>
        <p:nvSpPr>
          <p:cNvPr id="23" name="Rectangles 22"/>
          <p:cNvSpPr/>
          <p:nvPr/>
        </p:nvSpPr>
        <p:spPr>
          <a:xfrm>
            <a:off x="2927985" y="2475865"/>
            <a:ext cx="138430" cy="2557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4027805" y="2883535"/>
            <a:ext cx="138430" cy="1742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ectangles 25"/>
          <p:cNvSpPr/>
          <p:nvPr/>
        </p:nvSpPr>
        <p:spPr>
          <a:xfrm>
            <a:off x="5127625" y="3169285"/>
            <a:ext cx="138430" cy="11709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Rectangles 26"/>
          <p:cNvSpPr/>
          <p:nvPr/>
        </p:nvSpPr>
        <p:spPr>
          <a:xfrm>
            <a:off x="3464560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6" name="Rectangles 35"/>
          <p:cNvSpPr/>
          <p:nvPr/>
        </p:nvSpPr>
        <p:spPr>
          <a:xfrm>
            <a:off x="4564380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6" name="Text Box 45"/>
          <p:cNvSpPr txBox="1"/>
          <p:nvPr/>
        </p:nvSpPr>
        <p:spPr>
          <a:xfrm rot="1980000">
            <a:off x="4171950" y="5103092"/>
            <a:ext cx="398145" cy="10407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conv, stride 2</a:t>
            </a:r>
            <a:endParaRPr lang="en-US" sz="1400"/>
          </a:p>
        </p:txBody>
      </p:sp>
      <p:sp>
        <p:nvSpPr>
          <p:cNvPr id="47" name="Text Box 46"/>
          <p:cNvSpPr txBox="1"/>
          <p:nvPr/>
        </p:nvSpPr>
        <p:spPr>
          <a:xfrm rot="1980000">
            <a:off x="6528435" y="5135960"/>
            <a:ext cx="398145" cy="4286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</a:t>
            </a:r>
            <a:endParaRPr lang="en-US" sz="1400"/>
          </a:p>
        </p:txBody>
      </p:sp>
      <p:cxnSp>
        <p:nvCxnSpPr>
          <p:cNvPr id="54" name="Straight Connector 53"/>
          <p:cNvCxnSpPr/>
          <p:nvPr/>
        </p:nvCxnSpPr>
        <p:spPr>
          <a:xfrm>
            <a:off x="3548380" y="4090670"/>
            <a:ext cx="5080" cy="108648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655185" y="4089400"/>
            <a:ext cx="8890" cy="109791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7944485" y="4089400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1" name="Text Box 70"/>
          <p:cNvSpPr txBox="1"/>
          <p:nvPr/>
        </p:nvSpPr>
        <p:spPr>
          <a:xfrm>
            <a:off x="6089650" y="3004820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28</a:t>
            </a:r>
            <a:endParaRPr lang="en-US"/>
          </a:p>
        </p:txBody>
      </p:sp>
      <p:sp>
        <p:nvSpPr>
          <p:cNvPr id="72" name="Text Box 71"/>
          <p:cNvSpPr txBox="1"/>
          <p:nvPr/>
        </p:nvSpPr>
        <p:spPr>
          <a:xfrm>
            <a:off x="4989830" y="2800985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56</a:t>
            </a:r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2732405" y="210756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224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3832225" y="2515235"/>
            <a:ext cx="5295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112</a:t>
            </a:r>
            <a:endParaRPr lang="en-US"/>
          </a:p>
        </p:txBody>
      </p:sp>
      <p:sp>
        <p:nvSpPr>
          <p:cNvPr id="5" name="Rectangles 4"/>
          <p:cNvSpPr/>
          <p:nvPr/>
        </p:nvSpPr>
        <p:spPr>
          <a:xfrm>
            <a:off x="6227445" y="3373120"/>
            <a:ext cx="138430" cy="76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" name="Text Box 6"/>
          <p:cNvSpPr txBox="1"/>
          <p:nvPr/>
        </p:nvSpPr>
        <p:spPr>
          <a:xfrm rot="1980000">
            <a:off x="3070225" y="5077692"/>
            <a:ext cx="398145" cy="10407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conv, stride 2</a:t>
            </a:r>
            <a:endParaRPr lang="en-US" sz="1400"/>
          </a:p>
        </p:txBody>
      </p:sp>
      <p:sp>
        <p:nvSpPr>
          <p:cNvPr id="8" name="Text Box 7"/>
          <p:cNvSpPr txBox="1"/>
          <p:nvPr/>
        </p:nvSpPr>
        <p:spPr>
          <a:xfrm rot="1980000">
            <a:off x="5258435" y="5093567"/>
            <a:ext cx="398145" cy="104076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conv, stride 2</a:t>
            </a:r>
            <a:endParaRPr lang="en-US" sz="1400"/>
          </a:p>
        </p:txBody>
      </p:sp>
      <p:sp>
        <p:nvSpPr>
          <p:cNvPr id="10" name="Rectangles 9"/>
          <p:cNvSpPr/>
          <p:nvPr/>
        </p:nvSpPr>
        <p:spPr>
          <a:xfrm>
            <a:off x="5664200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742305" y="4090670"/>
            <a:ext cx="8890" cy="1097915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s 11"/>
          <p:cNvSpPr/>
          <p:nvPr/>
        </p:nvSpPr>
        <p:spPr>
          <a:xfrm>
            <a:off x="6764020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7863840" y="3408045"/>
            <a:ext cx="165100" cy="69342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7327265" y="3373120"/>
            <a:ext cx="138430" cy="76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8427085" y="3373120"/>
            <a:ext cx="138430" cy="7632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7189470" y="3004820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27</a:t>
            </a:r>
            <a:endParaRPr lang="en-US"/>
          </a:p>
        </p:txBody>
      </p:sp>
      <p:sp>
        <p:nvSpPr>
          <p:cNvPr id="30" name="Text Box 29"/>
          <p:cNvSpPr txBox="1"/>
          <p:nvPr/>
        </p:nvSpPr>
        <p:spPr>
          <a:xfrm>
            <a:off x="8289290" y="3004820"/>
            <a:ext cx="4140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26</a:t>
            </a:r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 flipH="1">
            <a:off x="6830060" y="4089400"/>
            <a:ext cx="4445" cy="1049020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 rot="1980000">
            <a:off x="7636510" y="5139135"/>
            <a:ext cx="398145" cy="42862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p>
            <a:r>
              <a:rPr lang="en-US" sz="1400"/>
              <a:t>conv</a:t>
            </a:r>
            <a:endParaRPr lang="en-US" sz="1400"/>
          </a:p>
        </p:txBody>
      </p:sp>
      <p:sp>
        <p:nvSpPr>
          <p:cNvPr id="9" name="Text Box 8"/>
          <p:cNvSpPr txBox="1"/>
          <p:nvPr/>
        </p:nvSpPr>
        <p:spPr>
          <a:xfrm>
            <a:off x="9225280" y="1152525"/>
            <a:ext cx="2223135" cy="368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pPr algn="l"/>
            <a:r>
              <a:rPr lang="en-US">
                <a:cs typeface="+mn-lt"/>
              </a:rPr>
              <a:t>Receptive field: 70x70</a:t>
            </a:r>
            <a:endParaRPr lang="en-US">
              <a:cs typeface="+mn-l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pic>
        <p:nvPicPr>
          <p:cNvPr id="3" name="Content Placeholder 2" descr="susten-4343542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91715"/>
            <a:ext cx="3901440" cy="2599690"/>
          </a:xfrm>
          <a:prstGeom prst="rect">
            <a:avLst/>
          </a:prstGeom>
        </p:spPr>
      </p:pic>
      <p:pic>
        <p:nvPicPr>
          <p:cNvPr id="5" name="Picture 4" descr="iter_94000_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70" y="2291715"/>
            <a:ext cx="5878830" cy="391731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44820" y="1499235"/>
            <a:ext cx="28765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- iteration 94000 th</a:t>
            </a:r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iter_90000_15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474970" y="2291715"/>
            <a:ext cx="5878195" cy="39154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pic>
        <p:nvPicPr>
          <p:cNvPr id="3" name="Content Placeholder 2" descr="susten-4343542_1280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91715"/>
            <a:ext cx="3901440" cy="259969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544820" y="1499235"/>
            <a:ext cx="42672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90000 th</a:t>
            </a:r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Picture 5" descr="iter_138000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5605" y="2291715"/>
            <a:ext cx="5201920" cy="3791585"/>
          </a:xfrm>
          <a:prstGeom prst="rect">
            <a:avLst/>
          </a:prstGeom>
        </p:spPr>
      </p:pic>
      <p:pic>
        <p:nvPicPr>
          <p:cNvPr id="5" name="Picture 4" descr="autumn_beau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1715"/>
            <a:ext cx="3898265" cy="25990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138000 th</a:t>
            </a:r>
            <a:endParaRPr lang="en-US"/>
          </a:p>
        </p:txBody>
      </p:sp>
      <p:sp>
        <p:nvSpPr>
          <p:cNvPr id="8" name="Content Placeholder 7"/>
          <p:cNvSpPr/>
          <p:nvPr>
            <p:ph sz="half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castle-5693094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91080"/>
            <a:ext cx="3901440" cy="2599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162050 th</a:t>
            </a:r>
            <a:endParaRPr lang="en-US"/>
          </a:p>
        </p:txBody>
      </p:sp>
      <p:pic>
        <p:nvPicPr>
          <p:cNvPr id="4" name="Content Placeholder 3" descr="iter_162050_2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5605" y="2291715"/>
            <a:ext cx="5197475" cy="346265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Picture 4" descr="iter_165450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0" y="2291080"/>
            <a:ext cx="5317490" cy="34632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165450 th</a:t>
            </a:r>
            <a:endParaRPr lang="en-US"/>
          </a:p>
        </p:txBody>
      </p:sp>
      <p:pic>
        <p:nvPicPr>
          <p:cNvPr id="6" name="Picture 5" descr="oak-tree-2018822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91080"/>
            <a:ext cx="3901440" cy="254190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 descr="cat-5488070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838200" y="2274570"/>
            <a:ext cx="3900805" cy="25996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402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Feature loss (final layer)  - iteration 168000 th</a:t>
            </a:r>
            <a:endParaRPr lang="en-US"/>
          </a:p>
        </p:txBody>
      </p:sp>
      <p:pic>
        <p:nvPicPr>
          <p:cNvPr id="4" name="Content Placeholder 3" descr="iter_168000_26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73700" y="2274570"/>
            <a:ext cx="5222240" cy="34791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165250 th</a:t>
            </a:r>
            <a:endParaRPr lang="en-US"/>
          </a:p>
        </p:txBody>
      </p:sp>
      <p:pic>
        <p:nvPicPr>
          <p:cNvPr id="5" name="Picture 4" descr="iter_165250_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3860" y="2277110"/>
            <a:ext cx="5232400" cy="2943225"/>
          </a:xfrm>
          <a:prstGeom prst="rect">
            <a:avLst/>
          </a:prstGeom>
        </p:spPr>
      </p:pic>
      <p:pic>
        <p:nvPicPr>
          <p:cNvPr id="6" name="Picture 5" descr="rustic-945421_12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77110"/>
            <a:ext cx="3900805" cy="21945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 descr="tree-5255288_1280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838200" y="2291080"/>
            <a:ext cx="3901440" cy="2584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Gallery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5544820" y="1499235"/>
            <a:ext cx="438277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Edge loss + Identity loss  - iteration 163550 th</a:t>
            </a:r>
            <a:endParaRPr lang="en-US"/>
          </a:p>
          <a:p>
            <a:r>
              <a:rPr lang="en-US"/>
              <a:t>(Color enhanced)</a:t>
            </a:r>
            <a:endParaRPr lang="en-US"/>
          </a:p>
        </p:txBody>
      </p:sp>
      <p:pic>
        <p:nvPicPr>
          <p:cNvPr id="3" name="Content Placeholder 2" descr="iter_163550_25a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73700" y="2291080"/>
            <a:ext cx="5242560" cy="34734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 Deep Learning Approach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Choose a neural network model for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 </a:t>
                </a:r>
                <a:r>
                  <a:rPr lang="en-US" sz="2000"/>
                  <a:t> </a:t>
                </a:r>
                <a:endParaRPr lang="en-US" sz="2000"/>
              </a:p>
              <a:p>
                <a:r>
                  <a:rPr lang="en-US" sz="2000"/>
                  <a:t>Train with data from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𝑨</m:t>
                    </m:r>
                  </m:oMath>
                </a14:m>
                <a:r>
                  <a:rPr lang="en-US" sz="2000"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lvl="1"/>
                <a:r>
                  <a:rPr lang="en-US" sz="2000">
                    <a:cs typeface="+mn-lt"/>
                    <a:sym typeface="+mn-ea"/>
                  </a:rPr>
                  <a:t>but how?</a:t>
                </a:r>
                <a:endParaRPr lang="en-US" sz="2000" i="1">
                  <a:cs typeface="+mn-lt"/>
                  <a:sym typeface="+mn-ea"/>
                </a:endParaRPr>
              </a:p>
              <a:p>
                <a:pPr lvl="1"/>
                <a:r>
                  <a:rPr lang="en-US" sz="2000"/>
                  <a:t>will all need an evaluation criterion</a:t>
                </a:r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s 7"/>
          <p:cNvSpPr/>
          <p:nvPr/>
        </p:nvSpPr>
        <p:spPr>
          <a:xfrm>
            <a:off x="3672205" y="3368040"/>
            <a:ext cx="222250" cy="25095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Rectangles 9"/>
          <p:cNvSpPr/>
          <p:nvPr/>
        </p:nvSpPr>
        <p:spPr>
          <a:xfrm>
            <a:off x="4305935" y="3750628"/>
            <a:ext cx="222250" cy="174434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Rectangles 10"/>
          <p:cNvSpPr/>
          <p:nvPr/>
        </p:nvSpPr>
        <p:spPr>
          <a:xfrm>
            <a:off x="4940300" y="3997008"/>
            <a:ext cx="229235" cy="125158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Rectangles 11"/>
          <p:cNvSpPr/>
          <p:nvPr/>
        </p:nvSpPr>
        <p:spPr>
          <a:xfrm>
            <a:off x="5581650" y="4358640"/>
            <a:ext cx="1069975" cy="5283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Rectangles 12"/>
          <p:cNvSpPr/>
          <p:nvPr/>
        </p:nvSpPr>
        <p:spPr>
          <a:xfrm>
            <a:off x="8369935" y="3368040"/>
            <a:ext cx="222250" cy="250952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Rectangles 13"/>
          <p:cNvSpPr/>
          <p:nvPr/>
        </p:nvSpPr>
        <p:spPr>
          <a:xfrm>
            <a:off x="7736205" y="3750628"/>
            <a:ext cx="222250" cy="1744345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ectangles 14"/>
          <p:cNvSpPr/>
          <p:nvPr/>
        </p:nvSpPr>
        <p:spPr>
          <a:xfrm>
            <a:off x="7094855" y="3997325"/>
            <a:ext cx="229235" cy="1250950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16" name="Content Placeholder 15" descr="autumn_beauty"/>
          <p:cNvPicPr>
            <a:picLocks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925570"/>
            <a:ext cx="2117725" cy="1412240"/>
          </a:xfrm>
          <a:prstGeom prst="rect">
            <a:avLst/>
          </a:prstGeom>
          <a:ln w="57150">
            <a:solidFill>
              <a:srgbClr val="00B0F0"/>
            </a:solidFill>
          </a:ln>
        </p:spPr>
      </p:pic>
      <p:cxnSp>
        <p:nvCxnSpPr>
          <p:cNvPr id="17" name="Straight Arrow Connector 16"/>
          <p:cNvCxnSpPr>
            <a:stCxn id="8" idx="3"/>
            <a:endCxn id="10" idx="1"/>
          </p:cNvCxnSpPr>
          <p:nvPr/>
        </p:nvCxnSpPr>
        <p:spPr>
          <a:xfrm>
            <a:off x="3894455" y="4631055"/>
            <a:ext cx="411480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3"/>
            <a:endCxn id="12" idx="1"/>
          </p:cNvCxnSpPr>
          <p:nvPr/>
        </p:nvCxnSpPr>
        <p:spPr>
          <a:xfrm flipV="1">
            <a:off x="5169535" y="4631055"/>
            <a:ext cx="412115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3"/>
            <a:endCxn id="15" idx="1"/>
          </p:cNvCxnSpPr>
          <p:nvPr/>
        </p:nvCxnSpPr>
        <p:spPr>
          <a:xfrm>
            <a:off x="6651625" y="4631055"/>
            <a:ext cx="443230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5" idx="3"/>
            <a:endCxn id="14" idx="1"/>
          </p:cNvCxnSpPr>
          <p:nvPr/>
        </p:nvCxnSpPr>
        <p:spPr>
          <a:xfrm>
            <a:off x="7324090" y="4631055"/>
            <a:ext cx="412115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3"/>
            <a:endCxn id="13" idx="1"/>
          </p:cNvCxnSpPr>
          <p:nvPr/>
        </p:nvCxnSpPr>
        <p:spPr>
          <a:xfrm flipV="1">
            <a:off x="7958455" y="4631055"/>
            <a:ext cx="411480" cy="635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0" idx="3"/>
            <a:endCxn id="11" idx="1"/>
          </p:cNvCxnSpPr>
          <p:nvPr/>
        </p:nvCxnSpPr>
        <p:spPr>
          <a:xfrm>
            <a:off x="4528185" y="4631690"/>
            <a:ext cx="41211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Left Bracket 23"/>
          <p:cNvSpPr/>
          <p:nvPr/>
        </p:nvSpPr>
        <p:spPr>
          <a:xfrm rot="16200000">
            <a:off x="6027420" y="3423285"/>
            <a:ext cx="150495" cy="5173345"/>
          </a:xfrm>
          <a:prstGeom prst="leftBracket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 Box 24"/>
              <p:cNvSpPr txBox="1"/>
              <p:nvPr/>
            </p:nvSpPr>
            <p:spPr>
              <a:xfrm>
                <a:off x="5502275" y="6177280"/>
                <a:ext cx="155638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∙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5" name="Text 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2275" y="6177280"/>
                <a:ext cx="1556385" cy="3683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Content Placeholder 25" descr="iter_138000_21"/>
          <p:cNvPicPr>
            <a:picLocks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9211945" y="3916680"/>
            <a:ext cx="1938020" cy="1412240"/>
          </a:xfrm>
          <a:prstGeom prst="rect">
            <a:avLst/>
          </a:prstGeom>
          <a:ln w="57150" cmpd="sng">
            <a:solidFill>
              <a:srgbClr val="DB15D0"/>
            </a:solidFill>
            <a:prstDash val="solid"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 Box 26"/>
              <p:cNvSpPr txBox="1"/>
              <p:nvPr/>
            </p:nvSpPr>
            <p:spPr>
              <a:xfrm>
                <a:off x="1768475" y="5509260"/>
                <a:ext cx="35179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27" name="Text 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475" y="5509260"/>
                <a:ext cx="351790" cy="36830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9746615" y="5509260"/>
                <a:ext cx="728345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𝐴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6615" y="5509260"/>
                <a:ext cx="728345" cy="36830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10087610" y="1530985"/>
                <a:ext cx="1062355" cy="9220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pPr algn="l"/>
                <a:r>
                  <a:rPr lang="en-US"/>
                  <a:t>Notation:</a:t>
                </a:r>
                <a:endParaRPr lang="en-US"/>
              </a:p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∈ </m:t>
                      </m:r>
                      <m:r>
                        <a:rPr lang="en-US" b="1" i="1">
                          <a:latin typeface="Cambria Math" panose="02040503050406030204" charset="0"/>
                          <a:cs typeface="Cambria Math" panose="02040503050406030204" charset="0"/>
                        </a:rPr>
                        <m:t>𝑨</m:t>
                      </m:r>
                    </m:oMath>
                  </m:oMathPara>
                </a14:m>
                <a:endParaRPr lang="en-US" b="1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𝐵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∈ </m:t>
                    </m:r>
                  </m:oMath>
                </a14:m>
                <a:r>
                  <a:rPr lang="en-US" b="1" i="1">
                    <a:latin typeface="Cambria Math" panose="02040503050406030204" charset="0"/>
                    <a:cs typeface="Cambria Math" panose="02040503050406030204" charset="0"/>
                  </a:rPr>
                  <a:t>B</a:t>
                </a:r>
                <a:endParaRPr lang="en-US" b="1" i="1">
                  <a:latin typeface="Cambria Math" panose="02040503050406030204" charset="0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610" y="1530985"/>
                <a:ext cx="1062355" cy="922020"/>
              </a:xfrm>
              <a:prstGeom prst="rect">
                <a:avLst/>
              </a:prstGeom>
              <a:blipFill rotWithShape="1">
                <a:blip r:embed="rId7"/>
                <a:stretch>
                  <a:fillRect l="-478" t="-551" r="-418" b="-4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Conclusions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A generator trained using GAN with custom regularization can be used to create painting-like image from photos</a:t>
            </a:r>
            <a:endParaRPr lang="en-US" sz="2000"/>
          </a:p>
          <a:p>
            <a:r>
              <a:rPr lang="en-US" sz="2000"/>
              <a:t>It can learn the style of an artist in terms of texture and color palette, but not the geometrical shapes</a:t>
            </a:r>
            <a:endParaRPr lang="en-US" sz="2000"/>
          </a:p>
          <a:p>
            <a:r>
              <a:rPr lang="en-US" sz="2000"/>
              <a:t>The geometrical shapes are mostly a direct replicated from the input photo</a:t>
            </a:r>
            <a:endParaRPr lang="en-US"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References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2082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/>
              <a:t>Goodfellow, Ian &amp; Pouget-Abadie, Jean &amp; Mirza, Mehdi &amp; Xu, Bing &amp; Warde-Farley, David &amp; Ozair, Sherjil &amp; Courville, Aaron &amp; Bengio, Y.. (2014). Generative Adversarial Nets. ArXiv. </a:t>
            </a:r>
            <a:endParaRPr lang="en-US" sz="2000"/>
          </a:p>
          <a:p>
            <a:r>
              <a:rPr lang="en-US" sz="2000"/>
              <a:t>He, Kaiming &amp; Zhang, Xiangyu &amp; Ren, Shaoqing &amp; Sun, Jian. (2016). Deep Residual Learning for Image Recognition. 770-778. 10.1109/CVPR.2016.90. </a:t>
            </a:r>
            <a:endParaRPr lang="en-US" sz="2000"/>
          </a:p>
          <a:p>
            <a:r>
              <a:rPr lang="en-US" sz="2000"/>
              <a:t>Liu, Yun &amp; Cheng, Ming-Ming &amp; Hu, Xiaowei &amp; Bian, Jia-Wang &amp; Zhang, Le &amp; Bai, Xiang &amp; Tang, Jinhui. (2018). Richer Convolutional Features for Edge Detection. IEEE Transactions on Pattern Analysis and Machine Intelligence. PP. 1-1. 10.1109/TPAMI.2018.2878849.</a:t>
            </a:r>
            <a:endParaRPr lang="en-US" sz="2000"/>
          </a:p>
          <a:p>
            <a:r>
              <a:rPr lang="en-US" sz="2000"/>
              <a:t>Zhu, Jun-Yan &amp; Park, Taesung &amp; Isola, Phillip &amp; Efros, Alexei. (2017). Unpaired Image-to-Image Translation Using Cycle-Consistent Adversarial Networks. 2242-2251. 10.1109/ICCV.2017.244. </a:t>
            </a:r>
            <a:endParaRPr lang="en-US" sz="2000"/>
          </a:p>
          <a:p>
            <a:endParaRPr 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56235"/>
                <a:ext cx="10515600" cy="1325563"/>
              </a:xfrm>
            </p:spPr>
            <p:txBody>
              <a:bodyPr/>
              <a:p>
                <a:r>
                  <a:rPr lang="en-US"/>
                  <a:t>How to evaluate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/>
                  <a:t>? </a:t>
                </a:r>
                <a:endParaRPr lang="en-US"/>
              </a:p>
            </p:txBody>
          </p:sp>
        </mc:Choice>
        <mc:Fallback>
          <p:sp>
            <p:nvSpPr>
              <p:cNvPr id="2" name="Title 1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56235"/>
                <a:ext cx="10515600" cy="1325563"/>
              </a:xfrm>
              <a:blipFill rotWithShape="1">
                <a:blip r:embed="rId1"/>
                <a:stretch>
                  <a:fillRect b="24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>
                    <a:sym typeface="+mn-ea"/>
                  </a:rPr>
                  <a:t>Ideally, there should be a scalar-valued function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:</a:t>
                </a:r>
                <a:endParaRPr lang="en-US" sz="2000"/>
              </a:p>
              <a:p>
                <a:pPr marL="0" indent="0">
                  <a:buNone/>
                </a:pP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𝐷</m:t>
                      </m:r>
                      <m:d>
                        <m:dPr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𝐼</m:t>
                          </m:r>
                        </m:e>
                      </m:d>
                      <m:r>
                        <a:rPr lang="en-US" sz="20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eqArrPr>
                            <m:e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 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1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𝐼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∈</m:t>
                              </m:r>
                              <m:r>
                                <a:rPr lang="en-US" sz="2000" b="1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    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𝑥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 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𝐼</m:t>
                              </m:r>
                              <m:r>
                                <a:rPr lang="en-US" sz="2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∈</m:t>
                              </m:r>
                              <m:bar>
                                <m:barPr>
                                  <m:pos m:val="top"/>
                                  <m:ctrlPr>
                                    <a:rPr lang="en-US" sz="2000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sz="2000" b="1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𝑩</m:t>
                                  </m:r>
                                </m:e>
                              </m:bar>
                            </m:e>
                          </m:eqArr>
                        </m:e>
                      </m:d>
                    </m:oMath>
                  </m:oMathPara>
                </a14:m>
                <a:endParaRPr lang="en-US" sz="2000" b="1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marL="0" indent="0" algn="ctr">
                  <a:buNone/>
                </a:pPr>
                <a:r>
                  <a:rPr lang="en-US" sz="2000">
                    <a:cs typeface="+mn-lt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𝑥</m:t>
                    </m:r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∈</m:t>
                    </m:r>
                    <m:d>
                      <m:dPr>
                        <m:begChr m:val="["/>
                        <m:endChr m:val=""/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d>
                          <m:dPr>
                            <m:begChr m:val=""/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e>
                        </m:d>
                      </m:e>
                    </m:d>
                  </m:oMath>
                </a14:m>
                <a:r>
                  <a:rPr lang="en-US" sz="2000">
                    <a:cs typeface="+mn-lt"/>
                  </a:rPr>
                  <a:t> is proportional to how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𝐼</m:t>
                    </m:r>
                  </m:oMath>
                </a14:m>
                <a:r>
                  <a:rPr lang="en-US" sz="2000">
                    <a:cs typeface="+mn-lt"/>
                  </a:rPr>
                  <a:t> is similar to the elements in </a:t>
                </a:r>
                <a14:m>
                  <m:oMath xmlns:m="http://schemas.openxmlformats.org/officeDocument/2006/math">
                    <m:r>
                      <a:rPr lang="en-US" sz="2000" b="1" i="1">
                        <a:latin typeface="Cambria Math" panose="02040503050406030204" charset="0"/>
                        <a:cs typeface="Cambria Math" panose="02040503050406030204" charset="0"/>
                      </a:rPr>
                      <m:t>𝑩</m:t>
                    </m:r>
                  </m:oMath>
                </a14:m>
                <a:r>
                  <a:rPr lang="en-US" sz="2000">
                    <a:cs typeface="+mn-lt"/>
                  </a:rPr>
                  <a:t> according to some </a:t>
                </a:r>
                <a:r>
                  <a:rPr lang="en-US" sz="2000" u="sng">
                    <a:cs typeface="+mn-lt"/>
                  </a:rPr>
                  <a:t>metric</a:t>
                </a:r>
                <a:r>
                  <a:rPr lang="en-US" sz="2000">
                    <a:cs typeface="+mn-lt"/>
                  </a:rPr>
                  <a:t>.</a:t>
                </a:r>
                <a:endParaRPr lang="en-US" sz="2000">
                  <a:cs typeface="+mn-lt"/>
                </a:endParaRPr>
              </a:p>
              <a:p>
                <a:pPr marL="0" indent="0" algn="ctr">
                  <a:buNone/>
                </a:pP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sz="2000"/>
                  <a:t>Training objective: 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sz="2000"/>
                  <a:t>Two problems: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Not a simple task to find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 ...</a:t>
                </a:r>
                <a:endParaRPr lang="en-US" sz="2000">
                  <a:sym typeface="+mn-ea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>
                    <a:sym typeface="+mn-ea"/>
                  </a:rPr>
                  <a:t> is high-dimensional, (most likely) non-convex</a:t>
                </a:r>
                <a:endParaRPr lang="en-US" sz="2000">
                  <a:sym typeface="+mn-ea"/>
                </a:endParaRPr>
              </a:p>
              <a:p>
                <a:pPr lvl="2"/>
                <a:r>
                  <a:rPr lang="en-US">
                    <a:sym typeface="+mn-ea"/>
                  </a:rPr>
                  <a:t>A directional iterative search may not lead to the optimal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endParaRPr lang="en-US">
                  <a:sym typeface="+mn-ea"/>
                </a:endParaRPr>
              </a:p>
              <a:p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30985"/>
                <a:ext cx="10515600" cy="4646295"/>
              </a:xfrm>
              <a:prstGeom prst="rect">
                <a:avLst/>
              </a:prstGeom>
              <a:blipFill rotWithShape="1">
                <a:blip r:embed="rId2"/>
                <a:stretch>
                  <a:fillRect b="-7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35" y="365125"/>
            <a:ext cx="10515600" cy="1325563"/>
          </a:xfrm>
        </p:spPr>
        <p:txBody>
          <a:bodyPr/>
          <a:p>
            <a:r>
              <a:rPr lang="en-US"/>
              <a:t>GAN Basics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GAN = Generative Adversarial Nets</a:t>
                </a:r>
                <a:endParaRPr lang="en-US" sz="2000"/>
              </a:p>
              <a:p>
                <a:r>
                  <a:rPr lang="en-US" sz="2000"/>
                  <a:t>A Framework to find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>
                    <a:sym typeface="+mn-ea"/>
                  </a:rPr>
                  <a:t> </a:t>
                </a:r>
                <a:r>
                  <a:rPr lang="en-US" sz="2000"/>
                  <a:t> </a:t>
                </a:r>
                <a:endParaRPr lang="en-US" sz="2000"/>
              </a:p>
              <a:p>
                <a:pPr marL="457200" lvl="2"/>
                <a:r>
                  <a:rPr lang="en-US"/>
                  <a:t>We will train both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endParaRPr lang="en-US" sz="2000"/>
              </a:p>
              <a:p>
                <a:pPr marL="0" indent="0">
                  <a:buNone/>
                </a:pPr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ounded Rectangle 3"/>
              <p:cNvSpPr/>
              <p:nvPr/>
            </p:nvSpPr>
            <p:spPr>
              <a:xfrm>
                <a:off x="3288665" y="3638550"/>
                <a:ext cx="850900" cy="80708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(∙)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65" y="3638550"/>
                <a:ext cx="850900" cy="807085"/>
              </a:xfrm>
              <a:prstGeom prst="roundRect">
                <a:avLst/>
              </a:prstGeom>
              <a:blipFill rotWithShape="1">
                <a:blip r:embed="rId2"/>
                <a:stretch>
                  <a:fillRect l="-746" t="-787" r="-746" b="-787"/>
                </a:stretch>
              </a:blip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ounded Rectangle 4"/>
              <p:cNvSpPr/>
              <p:nvPr/>
            </p:nvSpPr>
            <p:spPr>
              <a:xfrm>
                <a:off x="8146415" y="3638550"/>
                <a:ext cx="850265" cy="815975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(∙)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415" y="3638550"/>
                <a:ext cx="850265" cy="815975"/>
              </a:xfrm>
              <a:prstGeom prst="roundRect">
                <a:avLst/>
              </a:prstGeom>
              <a:blipFill rotWithShape="1">
                <a:blip r:embed="rId3"/>
                <a:stretch>
                  <a:fillRect l="-747" t="-778" r="-747" b="-778"/>
                </a:stretch>
              </a:blipFill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4418330" y="2717165"/>
                <a:ext cx="3381375" cy="6451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lvl="2" algn="l"/>
                <a:r>
                  <a:rPr lang="en-US">
                    <a:sym typeface="+mn-ea"/>
                  </a:rPr>
                  <a:t>Update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>
                    <a:sym typeface="+mn-ea"/>
                  </a:rPr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(∙)</m:t>
                    </m:r>
                  </m:oMath>
                </a14:m>
                <a:r>
                  <a:rPr lang="en-US" i="1">
                    <a:latin typeface="Cambria Math" panose="02040503050406030204" charset="0"/>
                    <a:cs typeface="Cambria Math" panose="02040503050406030204" charset="0"/>
                    <a:sym typeface="+mn-ea"/>
                  </a:rPr>
                  <a:t> </a:t>
                </a:r>
                <a:r>
                  <a:rPr lang="en-US">
                    <a:cs typeface="+mn-lt"/>
                    <a:sym typeface="+mn-ea"/>
                  </a:rPr>
                  <a:t>alternatingly</a:t>
                </a:r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/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30" y="2717165"/>
                <a:ext cx="3381375" cy="64516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7"/>
              <p:cNvSpPr txBox="1"/>
              <p:nvPr/>
            </p:nvSpPr>
            <p:spPr>
              <a:xfrm>
                <a:off x="1772285" y="5096510"/>
                <a:ext cx="3883660" cy="92202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r>
                  <a:rPr lang="en-US">
                    <a:sym typeface="+mn-ea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/>
                  <a:t>- improve ability in fooling discriminator</a:t>
                </a:r>
                <a:endParaRPr lang="en-US"/>
              </a:p>
            </p:txBody>
          </p:sp>
        </mc:Choice>
        <mc:Fallback>
          <p:sp>
            <p:nvSpPr>
              <p:cNvPr id="8" name="Text 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2285" y="5096510"/>
                <a:ext cx="3883660" cy="9220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8"/>
              <p:cNvSpPr txBox="1"/>
              <p:nvPr/>
            </p:nvSpPr>
            <p:spPr>
              <a:xfrm>
                <a:off x="6275070" y="5096510"/>
                <a:ext cx="4686935" cy="14763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:r>
                  <a:rPr lang="en-US">
                    <a:sym typeface="+mn-ea"/>
                  </a:rPr>
                  <a:t>Maximize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ctr"/>
                <a:r>
                  <a:rPr lang="en-US">
                    <a:sym typeface="+mn-ea"/>
                  </a:rPr>
                  <a:t>or</a:t>
                </a:r>
                <a:endParaRPr lang="en-US">
                  <a:sym typeface="+mn-ea"/>
                </a:endParaRPr>
              </a:p>
              <a:p>
                <a:pPr algn="l"/>
                <a:r>
                  <a:rPr lang="en-US">
                    <a:sym typeface="+mn-ea"/>
                  </a:rPr>
                  <a:t>Minimize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  <a:sym typeface="+mn-ea"/>
                </a:endParaRPr>
              </a:p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 </m:t>
                      </m:r>
                    </m:oMath>
                  </m:oMathPara>
                </a14:m>
                <a:endParaRPr lang="en-US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algn="l"/>
                <a:r>
                  <a:rPr lang="en-US"/>
                  <a:t>- improve ability in distinguishing </a:t>
                </a:r>
                <a:r>
                  <a:rPr lang="en-US" u="sng"/>
                  <a:t>fake paintings</a:t>
                </a:r>
                <a:endParaRPr lang="en-US" u="sng"/>
              </a:p>
            </p:txBody>
          </p:sp>
        </mc:Choice>
        <mc:Fallback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070" y="5096510"/>
                <a:ext cx="4686935" cy="147637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Curved Down Arrow 9"/>
          <p:cNvSpPr/>
          <p:nvPr/>
        </p:nvSpPr>
        <p:spPr>
          <a:xfrm>
            <a:off x="4071620" y="3161030"/>
            <a:ext cx="4074795" cy="373380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/>
          <p:cNvSpPr/>
          <p:nvPr/>
        </p:nvSpPr>
        <p:spPr>
          <a:xfrm flipH="1" flipV="1">
            <a:off x="4062095" y="4467225"/>
            <a:ext cx="4074795" cy="363855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5709920" y="3862705"/>
            <a:ext cx="7981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Iterate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Box 2"/>
              <p:cNvSpPr txBox="1"/>
              <p:nvPr/>
            </p:nvSpPr>
            <p:spPr>
              <a:xfrm>
                <a:off x="7828280" y="1162685"/>
                <a:ext cx="3525520" cy="6451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pPr algn="l"/>
                <a:r>
                  <a:rPr lang="en-US">
                    <a:cs typeface="+mn-lt"/>
                  </a:rPr>
                  <a:t>Use a specific set of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>
                    <a:cs typeface="+mn-lt"/>
                  </a:rPr>
                  <a:t>s to</a:t>
                </a:r>
                <a:endParaRPr lang="en-US">
                  <a:cs typeface="+mn-lt"/>
                </a:endParaRPr>
              </a:p>
              <a:p>
                <a:pPr algn="l"/>
                <a:r>
                  <a:rPr lang="en-US">
                    <a:cs typeface="+mn-lt"/>
                  </a:rPr>
                  <a:t>guide the search of the optimal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endParaRPr lang="en-US">
                  <a:cs typeface="+mn-lt"/>
                </a:endParaRPr>
              </a:p>
            </p:txBody>
          </p:sp>
        </mc:Choice>
        <mc:Fallback>
          <p:sp>
            <p:nvSpPr>
              <p:cNvPr id="3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8280" y="1162685"/>
                <a:ext cx="3525520" cy="645160"/>
              </a:xfrm>
              <a:prstGeom prst="rect">
                <a:avLst/>
              </a:prstGeom>
              <a:blipFill rotWithShape="1">
                <a:blip r:embed="rId7"/>
                <a:stretch>
                  <a:fillRect l="-144" t="-787" r="-126" b="-689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 Box 12"/>
              <p:cNvSpPr txBox="1"/>
              <p:nvPr/>
            </p:nvSpPr>
            <p:spPr>
              <a:xfrm>
                <a:off x="2600325" y="3862705"/>
                <a:ext cx="35052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3" name="Text 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325" y="3862705"/>
                <a:ext cx="350520" cy="36830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>
            <a:off x="2950845" y="4029710"/>
            <a:ext cx="20129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217035" y="4020185"/>
            <a:ext cx="20129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 Box 15"/>
              <p:cNvSpPr txBox="1"/>
              <p:nvPr/>
            </p:nvSpPr>
            <p:spPr>
              <a:xfrm>
                <a:off x="4418330" y="3840480"/>
                <a:ext cx="65659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6" name="Text 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330" y="3840480"/>
                <a:ext cx="656590" cy="368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Box 16"/>
              <p:cNvSpPr txBox="1"/>
              <p:nvPr/>
            </p:nvSpPr>
            <p:spPr>
              <a:xfrm>
                <a:off x="7298055" y="4056380"/>
                <a:ext cx="65659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𝐴</m:t>
                      </m:r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7" name="Text 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8055" y="4056380"/>
                <a:ext cx="656590" cy="36830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7907020" y="4142105"/>
            <a:ext cx="182245" cy="10795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 Box 18"/>
              <p:cNvSpPr txBox="1"/>
              <p:nvPr/>
            </p:nvSpPr>
            <p:spPr>
              <a:xfrm>
                <a:off x="7498715" y="3665855"/>
                <a:ext cx="35052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charset="0"/>
                          <a:cs typeface="Cambria Math" panose="02040503050406030204" charset="0"/>
                        </a:rPr>
                        <m:t>𝐵</m:t>
                      </m:r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19" name="Text 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715" y="3665855"/>
                <a:ext cx="350520" cy="36830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>
            <a:off x="7856855" y="3846830"/>
            <a:ext cx="212725" cy="958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9076690" y="4056380"/>
            <a:ext cx="201295" cy="952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 Box 21"/>
              <p:cNvSpPr txBox="1"/>
              <p:nvPr/>
            </p:nvSpPr>
            <p:spPr>
              <a:xfrm>
                <a:off x="9340850" y="3876675"/>
                <a:ext cx="350520" cy="36830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/>
              </a:p>
            </p:txBody>
          </p:sp>
        </mc:Choice>
        <mc:Fallback>
          <p:sp>
            <p:nvSpPr>
              <p:cNvPr id="22" name="Text 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850" y="3876675"/>
                <a:ext cx="350520" cy="368300"/>
              </a:xfrm>
              <a:prstGeom prst="rect">
                <a:avLst/>
              </a:prstGeom>
              <a:blipFill rotWithShape="1">
                <a:blip r:embed="rId11"/>
                <a:stretch>
                  <a:fillRect r="-5724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 Box 22"/>
              <p:cNvSpPr txBox="1"/>
              <p:nvPr/>
            </p:nvSpPr>
            <p:spPr>
              <a:xfrm>
                <a:off x="7840345" y="1945005"/>
                <a:ext cx="2674620" cy="3683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charset="0"/>
                        <a:cs typeface="Cambria Math" panose="02040503050406030204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b="1" i="1">
                    <a:latin typeface="Cambria Math" panose="02040503050406030204" charset="0"/>
                    <a:cs typeface="Cambria Math" panose="02040503050406030204" charset="0"/>
                  </a:rPr>
                  <a:t> </a:t>
                </a:r>
                <a:r>
                  <a:rPr lang="en-US">
                    <a:cs typeface="+mn-lt"/>
                  </a:rPr>
                  <a:t>is called Discriminator</a:t>
                </a:r>
                <a:endParaRPr lang="en-US">
                  <a:cs typeface="+mn-lt"/>
                </a:endParaRPr>
              </a:p>
            </p:txBody>
          </p:sp>
        </mc:Choice>
        <mc:Fallback>
          <p:sp>
            <p:nvSpPr>
              <p:cNvPr id="23" name="Text 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0345" y="1945005"/>
                <a:ext cx="2674620" cy="368300"/>
              </a:xfrm>
              <a:prstGeom prst="rect">
                <a:avLst/>
              </a:prstGeom>
              <a:blipFill rotWithShape="1">
                <a:blip r:embed="rId12"/>
                <a:stretch>
                  <a:fillRect l="-190" t="-1379" r="-166" b="-1207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Convergence?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We update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𝐺</m:t>
                    </m:r>
                    <m:d>
                      <m:d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en-US" sz="2000"/>
                  <a:t> against a different error</a:t>
                </a:r>
                <a:r>
                  <a:rPr lang="en-US" sz="2000"/>
                  <a:t> criterion at each iteration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Iteration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>
                    <a:sym typeface="+mn-ea"/>
                  </a:rPr>
                  <a:t>Iteration 2: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>
                    <a:sym typeface="+mn-ea"/>
                  </a:rPr>
                  <a:t>Iteration 3: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3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>
                    <a:sym typeface="+mn-ea"/>
                  </a:rPr>
                  <a:t>Iteration 4: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>
                    <a:sym typeface="+mn-ea"/>
                  </a:rPr>
                  <a:t>Iteration 5: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4</m:t>
                            </m:r>
                          </m:sub>
                        </m:sSub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5</m:t>
                            </m:r>
                          </m:sub>
                        </m:s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:r>
                  <a:rPr lang="en-US" sz="2000" i="1">
                    <a:latin typeface="Cambria Math" panose="02040503050406030204" charset="0"/>
                    <a:cs typeface="Cambria Math" panose="02040503050406030204" charset="0"/>
                  </a:rPr>
                  <a:t>...</a:t>
                </a:r>
                <a:endParaRPr lang="en-US" sz="2000"/>
              </a:p>
              <a:p>
                <a:r>
                  <a:rPr lang="en-US" sz="2000"/>
                  <a:t>Even if all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sSub>
                          <m:sSub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/>
                  <a:t> are smooth and the step size is small,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sz="2000"/>
                  <a:t> may not converge. </a:t>
                </a:r>
                <a:endParaRPr lang="en-US" sz="2000"/>
              </a:p>
              <a:p>
                <a:r>
                  <a:rPr lang="en-US" sz="2000"/>
                  <a:t>Same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</m:oMath>
                </a14:m>
                <a:endParaRPr lang="en-US" sz="171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r>
                  <a:rPr lang="en-US" sz="2000"/>
                  <a:t>We can inspect a test image at each iteration</a:t>
                </a:r>
                <a:endParaRPr lang="en-US" sz="2000"/>
              </a:p>
              <a:p>
                <a:pPr lvl="1"/>
                <a:r>
                  <a:rPr lang="en-US" sz="1710"/>
                  <a:t>Lower frequency components would emerge first</a:t>
                </a:r>
                <a:endParaRPr lang="en-US" sz="171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Benchmark Images</a:t>
            </a:r>
            <a:endParaRPr lang="en-US"/>
          </a:p>
        </p:txBody>
      </p:sp>
      <p:sp>
        <p:nvSpPr>
          <p:cNvPr id="6" name="Content Placeholder 4"/>
          <p:cNvSpPr>
            <a:spLocks noGrp="1"/>
          </p:cNvSpPr>
          <p:nvPr/>
        </p:nvSpPr>
        <p:spPr>
          <a:xfrm>
            <a:off x="838200" y="1530985"/>
            <a:ext cx="10515600" cy="46462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/>
          </a:p>
        </p:txBody>
      </p:sp>
      <p:pic>
        <p:nvPicPr>
          <p:cNvPr id="3" name="Content Placeholder 2" descr="castle-5693094_1280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193155" y="1178560"/>
            <a:ext cx="3757930" cy="2503805"/>
          </a:xfrm>
          <a:prstGeom prst="rect">
            <a:avLst/>
          </a:prstGeom>
        </p:spPr>
      </p:pic>
      <p:pic>
        <p:nvPicPr>
          <p:cNvPr id="4" name="Content Placeholder 3" descr="english-cocker-spaniel-5937757_1280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149475" y="2600960"/>
            <a:ext cx="3757295" cy="2506345"/>
          </a:xfrm>
          <a:prstGeom prst="rect">
            <a:avLst/>
          </a:prstGeom>
        </p:spPr>
      </p:pic>
      <p:pic>
        <p:nvPicPr>
          <p:cNvPr id="5" name="Picture 4" descr="oak-tree-2018822_12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3790" y="4008755"/>
            <a:ext cx="3757295" cy="24485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Parameters</a:t>
            </a:r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4"/>
              <p:cNvSpPr>
                <a:spLocks noGrp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000"/>
                  <a:t>Parameters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Training dataset: 6287 photos, 525 paintings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Batch size: 1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20 epoches</a:t>
                </a:r>
                <a:endParaRPr lang="en-US" sz="2000"/>
              </a:p>
              <a:p>
                <a:pPr lvl="1"/>
                <a:r>
                  <a:rPr lang="en-US" sz="2000">
                    <a:sym typeface="+mn-ea"/>
                  </a:rPr>
                  <a:t>Constant learning rate</a:t>
                </a:r>
                <a:endParaRPr lang="en-US" sz="2000"/>
              </a:p>
              <a:p>
                <a:r>
                  <a:rPr lang="en-US" sz="2000"/>
                  <a:t>Error functions</a:t>
                </a:r>
                <a:endParaRPr lang="en-US" sz="200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 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 i="1"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𝑒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</m:sub>
                    </m:sSub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 =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1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−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𝐷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𝐵</m:t>
                            </m:r>
                            <m:r>
                              <a:rPr lang="en-US" sz="2000" i="1">
                                <a:latin typeface="Cambria Math" panose="02040503050406030204" charset="0"/>
                                <a:cs typeface="Cambria Math" panose="02040503050406030204" charset="0"/>
                              </a:rPr>
                              <m:t>)</m:t>
                            </m:r>
                          </m:e>
                        </m:d>
                      </m:e>
                    </m:func>
                    <m:r>
                      <a:rPr lang="en-US" sz="2000" i="1">
                        <a:latin typeface="Cambria Math" panose="02040503050406030204" charset="0"/>
                        <a:cs typeface="Cambria Math" panose="02040503050406030204" charset="0"/>
                      </a:rPr>
                      <m:t>+</m:t>
                    </m:r>
                    <m:func>
                      <m:funcPr>
                        <m:ctrl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>
                            <a:latin typeface="Cambria Math" panose="02040503050406030204" charset="0"/>
                            <a:cs typeface="Cambria Math" panose="02040503050406030204" charset="0"/>
                          </a:rPr>
                          <m:t>log</m:t>
                        </m:r>
                      </m:fName>
                      <m:e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𝐷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𝐺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𝐴</m:t>
                        </m:r>
                        <m:r>
                          <a:rPr lang="en-US" sz="2000" i="1">
                            <a:latin typeface="Cambria Math" panose="02040503050406030204" charset="0"/>
                            <a:cs typeface="Cambria Math" panose="02040503050406030204" charset="0"/>
                          </a:rPr>
                          <m:t>)))</m:t>
                        </m:r>
                      </m:e>
                    </m:func>
                  </m:oMath>
                </a14:m>
                <a:endParaRPr lang="en-US" sz="2000"/>
              </a:p>
            </p:txBody>
          </p:sp>
        </mc:Choice>
        <mc:Fallback>
          <p:sp>
            <p:nvSpPr>
              <p:cNvPr id="6" name="Content Placeholder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20825"/>
                <a:ext cx="10515600" cy="464629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7366</Words>
  <Application>WPS Presentation</Application>
  <PresentationFormat>Widescreen</PresentationFormat>
  <Paragraphs>450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Arial</vt:lpstr>
      <vt:lpstr>SimSun</vt:lpstr>
      <vt:lpstr>Wingdings</vt:lpstr>
      <vt:lpstr>Cambria Math</vt:lpstr>
      <vt:lpstr>Calibri Light</vt:lpstr>
      <vt:lpstr>Calibri</vt:lpstr>
      <vt:lpstr>Microsoft YaHei</vt:lpstr>
      <vt:lpstr>Arial Unicode MS</vt:lpstr>
      <vt:lpstr>Office Theme</vt:lpstr>
      <vt:lpstr>Edge, Patch, AI Art</vt:lpstr>
      <vt:lpstr>Outline</vt:lpstr>
      <vt:lpstr>Problem Statement</vt:lpstr>
      <vt:lpstr>A Deep Learning Approach</vt:lpstr>
      <vt:lpstr>How to evaluate ? </vt:lpstr>
      <vt:lpstr>GAN Basics</vt:lpstr>
      <vt:lpstr>Convergence?</vt:lpstr>
      <vt:lpstr>Benchmark Images</vt:lpstr>
      <vt:lpstr>Training Parameters</vt:lpstr>
      <vt:lpstr>Videos</vt:lpstr>
      <vt:lpstr>Videos</vt:lpstr>
      <vt:lpstr>Outline</vt:lpstr>
      <vt:lpstr>Feature Loss</vt:lpstr>
      <vt:lpstr>Code</vt:lpstr>
      <vt:lpstr>ResNet-50</vt:lpstr>
      <vt:lpstr>Training Parameters</vt:lpstr>
      <vt:lpstr>Videos</vt:lpstr>
      <vt:lpstr>Videos</vt:lpstr>
      <vt:lpstr>An Analogy</vt:lpstr>
      <vt:lpstr>Outline</vt:lpstr>
      <vt:lpstr>Edge Loss</vt:lpstr>
      <vt:lpstr>Rich Convolutional Features Net</vt:lpstr>
      <vt:lpstr>Code</vt:lpstr>
      <vt:lpstr>Training Parameters</vt:lpstr>
      <vt:lpstr>Videos</vt:lpstr>
      <vt:lpstr>Outline</vt:lpstr>
      <vt:lpstr>Identity Loss</vt:lpstr>
      <vt:lpstr>Training Parameters</vt:lpstr>
      <vt:lpstr>Videos</vt:lpstr>
      <vt:lpstr>ResNet Generator</vt:lpstr>
      <vt:lpstr>Patch GAN Discriminator</vt:lpstr>
      <vt:lpstr>Gallery</vt:lpstr>
      <vt:lpstr>Gallery</vt:lpstr>
      <vt:lpstr>Gallery</vt:lpstr>
      <vt:lpstr>Gallery</vt:lpstr>
      <vt:lpstr>Gallery</vt:lpstr>
      <vt:lpstr>Gallery</vt:lpstr>
      <vt:lpstr>Gallery</vt:lpstr>
      <vt:lpstr>Gallery</vt:lpstr>
      <vt:lpstr>Conclusions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Edge, Patch, AI Art</dc:title>
  <dc:creator/>
  <cp:lastModifiedBy>mande</cp:lastModifiedBy>
  <cp:revision>89</cp:revision>
  <dcterms:created xsi:type="dcterms:W3CDTF">2021-02-04T19:02:00Z</dcterms:created>
  <dcterms:modified xsi:type="dcterms:W3CDTF">2023-08-14T17:45:06Z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1033-12.2.0.13110</vt:lpwstr>
  </property>
  <property fmtid="{D5CDD505-2E9C-101B-9397-08002B2CF9AE}" pid="3" name="ICV">
    <vt:lpwstr>6255F75143704028821D568155BC2400_12</vt:lpwstr>
  </property>
</Properties>
</file>